
<file path=[Content_Types].xml><?xml version="1.0" encoding="utf-8"?>
<Types xmlns="http://schemas.openxmlformats.org/package/2006/content-types">
  <Default Extension="jpeg" ContentType="image/jpeg"/>
  <Default Extension="JPG" ContentType="image/.jpg"/>
  <Default Extension="wdp" ContentType="image/vnd.ms-photo"/>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27" r:id="rId3"/>
    <p:sldId id="258" r:id="rId4"/>
    <p:sldId id="410" r:id="rId5"/>
    <p:sldId id="330" r:id="rId6"/>
    <p:sldId id="386" r:id="rId7"/>
    <p:sldId id="364" r:id="rId8"/>
    <p:sldId id="394" r:id="rId9"/>
    <p:sldId id="413" r:id="rId10"/>
    <p:sldId id="388" r:id="rId11"/>
    <p:sldId id="395" r:id="rId12"/>
    <p:sldId id="445" r:id="rId13"/>
    <p:sldId id="446" r:id="rId14"/>
    <p:sldId id="414" r:id="rId15"/>
    <p:sldId id="390" r:id="rId16"/>
    <p:sldId id="396" r:id="rId17"/>
    <p:sldId id="397" r:id="rId18"/>
    <p:sldId id="398" r:id="rId19"/>
    <p:sldId id="399" r:id="rId20"/>
    <p:sldId id="400" r:id="rId21"/>
    <p:sldId id="401" r:id="rId22"/>
    <p:sldId id="402" r:id="rId23"/>
    <p:sldId id="403" r:id="rId24"/>
    <p:sldId id="404" r:id="rId25"/>
    <p:sldId id="405" r:id="rId26"/>
    <p:sldId id="411" r:id="rId27"/>
    <p:sldId id="391" r:id="rId28"/>
    <p:sldId id="408" r:id="rId29"/>
    <p:sldId id="406" r:id="rId30"/>
    <p:sldId id="412" r:id="rId31"/>
    <p:sldId id="393" r:id="rId32"/>
    <p:sldId id="415" r:id="rId33"/>
    <p:sldId id="417" r:id="rId34"/>
    <p:sldId id="418" r:id="rId35"/>
    <p:sldId id="419" r:id="rId36"/>
    <p:sldId id="420" r:id="rId37"/>
    <p:sldId id="421" r:id="rId38"/>
    <p:sldId id="422" r:id="rId39"/>
    <p:sldId id="423" r:id="rId40"/>
    <p:sldId id="385" r:id="rId41"/>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32" userDrawn="1">
          <p15:clr>
            <a:srgbClr val="A4A3A4"/>
          </p15:clr>
        </p15:guide>
        <p15:guide id="4" pos="302" userDrawn="1">
          <p15:clr>
            <a:srgbClr val="A4A3A4"/>
          </p15:clr>
        </p15:guide>
        <p15:guide id="5" pos="73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422A"/>
    <a:srgbClr val="DF452B"/>
    <a:srgbClr val="F5D1CC"/>
    <a:srgbClr val="000000"/>
    <a:srgbClr val="70AD47"/>
    <a:srgbClr val="ED7D31"/>
    <a:srgbClr val="EEC88F"/>
    <a:srgbClr val="123876"/>
    <a:srgbClr val="4C4C4B"/>
    <a:srgbClr val="003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85" autoAdjust="0"/>
    <p:restoredTop sz="94660"/>
  </p:normalViewPr>
  <p:slideViewPr>
    <p:cSldViewPr snapToGrid="0" showGuides="1">
      <p:cViewPr varScale="1">
        <p:scale>
          <a:sx n="63" d="100"/>
          <a:sy n="63" d="100"/>
        </p:scale>
        <p:origin x="154" y="1406"/>
      </p:cViewPr>
      <p:guideLst>
        <p:guide orient="horz" pos="2160"/>
        <p:guide pos="3840"/>
        <p:guide orient="horz" pos="232"/>
        <p:guide pos="302"/>
        <p:guide pos="73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tags" Target="tags/tag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 name="图片 6" descr="0326_文广会展物料(转曲)-14.jpg"/>
          <p:cNvPicPr>
            <a:picLocks noChangeAspect="1"/>
          </p:cNvPicPr>
          <p:nvPr userDrawn="1"/>
        </p:nvPicPr>
        <p:blipFill>
          <a:blip r:embed="rId2" cstate="print"/>
          <a:stretch>
            <a:fillRect/>
          </a:stretch>
        </p:blipFill>
        <p:spPr>
          <a:xfrm>
            <a:off x="-20840" y="0"/>
            <a:ext cx="12170800" cy="6858000"/>
          </a:xfrm>
          <a:prstGeom prst="rect">
            <a:avLst/>
          </a:prstGeom>
        </p:spPr>
      </p:pic>
      <p:sp>
        <p:nvSpPr>
          <p:cNvPr id="3" name="日期占位符 2"/>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D98A4-695F-4B48-95E5-853BA05E07D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7F147-5A32-4FB8-A850-36B8B0C9C0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microsoft.com/office/2007/relationships/hdphoto" Target="../media/image10.wdp"/><Relationship Id="rId8" Type="http://schemas.openxmlformats.org/officeDocument/2006/relationships/image" Target="../media/image9.png"/><Relationship Id="rId7" Type="http://schemas.microsoft.com/office/2007/relationships/hdphoto" Target="../media/image8.wdp"/><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2" Type="http://schemas.openxmlformats.org/officeDocument/2006/relationships/slideLayout" Target="../slideLayouts/slideLayout3.xml"/><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tags" Target="../tags/tag1.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3" Type="http://schemas.openxmlformats.org/officeDocument/2006/relationships/slideLayout" Target="../slideLayouts/slideLayout3.xml"/><Relationship Id="rId12" Type="http://schemas.openxmlformats.org/officeDocument/2006/relationships/image" Target="../media/image37.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tags" Target="../tags/tag2.xml"/><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3" Type="http://schemas.openxmlformats.org/officeDocument/2006/relationships/slideLayout" Target="../slideLayouts/slideLayout3.xml"/><Relationship Id="rId12" Type="http://schemas.openxmlformats.org/officeDocument/2006/relationships/image" Target="../media/image37.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9.png"/><Relationship Id="rId7" Type="http://schemas.openxmlformats.org/officeDocument/2006/relationships/image" Target="../media/image24.png"/><Relationship Id="rId6" Type="http://schemas.openxmlformats.org/officeDocument/2006/relationships/image" Target="../media/image38.GIF"/><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2.jpeg"/><Relationship Id="rId7" Type="http://schemas.openxmlformats.org/officeDocument/2006/relationships/image" Target="../media/image41.jpeg"/><Relationship Id="rId6" Type="http://schemas.openxmlformats.org/officeDocument/2006/relationships/image" Target="../media/image40.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1" Type="http://schemas.openxmlformats.org/officeDocument/2006/relationships/slideLayout" Target="../slideLayouts/slideLayout3.xml"/><Relationship Id="rId10" Type="http://schemas.openxmlformats.org/officeDocument/2006/relationships/image" Target="../media/image47.jpe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9" Type="http://schemas.openxmlformats.org/officeDocument/2006/relationships/image" Target="../media/image51.GIF"/><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0" Type="http://schemas.openxmlformats.org/officeDocument/2006/relationships/slideLayout" Target="../slideLayouts/slideLayout3.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54.png"/><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 Type="http://schemas.openxmlformats.org/officeDocument/2006/relationships/image" Target="../media/image57.GIF"/><Relationship Id="rId8" Type="http://schemas.openxmlformats.org/officeDocument/2006/relationships/image" Target="../media/image51.GIF"/><Relationship Id="rId7" Type="http://schemas.openxmlformats.org/officeDocument/2006/relationships/image" Target="../media/image56.png"/><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3.png"/><Relationship Id="rId11" Type="http://schemas.openxmlformats.org/officeDocument/2006/relationships/slideLayout" Target="../slideLayouts/slideLayout3.xml"/><Relationship Id="rId10" Type="http://schemas.openxmlformats.org/officeDocument/2006/relationships/image" Target="../media/image58.GIF"/><Relationship Id="rId1" Type="http://schemas.openxmlformats.org/officeDocument/2006/relationships/image" Target="../media/image55.GIF"/></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59.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2" Type="http://schemas.openxmlformats.org/officeDocument/2006/relationships/slideLayout" Target="../slideLayouts/slideLayout3.xml"/><Relationship Id="rId11" Type="http://schemas.openxmlformats.org/officeDocument/2006/relationships/image" Target="../media/image61.png"/><Relationship Id="rId10" Type="http://schemas.openxmlformats.org/officeDocument/2006/relationships/image" Target="../media/image60.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3.jpe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65.GIF"/><Relationship Id="rId6" Type="http://schemas.openxmlformats.org/officeDocument/2006/relationships/image" Target="../media/image64.GIF"/><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66.jpe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24.png"/><Relationship Id="rId7" Type="http://schemas.openxmlformats.org/officeDocument/2006/relationships/image" Target="../media/image66.jpeg"/><Relationship Id="rId6" Type="http://schemas.openxmlformats.org/officeDocument/2006/relationships/image" Target="../media/image67.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3" Type="http://schemas.openxmlformats.org/officeDocument/2006/relationships/slideLayout" Target="../slideLayouts/slideLayout3.xml"/><Relationship Id="rId12" Type="http://schemas.openxmlformats.org/officeDocument/2006/relationships/image" Target="../media/image71.png"/><Relationship Id="rId11" Type="http://schemas.openxmlformats.org/officeDocument/2006/relationships/image" Target="../media/image70.png"/><Relationship Id="rId10" Type="http://schemas.openxmlformats.org/officeDocument/2006/relationships/image" Target="../media/image69.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73.emf"/><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74.emf"/><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emf"/><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7" Type="http://schemas.openxmlformats.org/officeDocument/2006/relationships/slideLayout" Target="../slideLayouts/slideLayout3.xml"/><Relationship Id="rId16" Type="http://schemas.openxmlformats.org/officeDocument/2006/relationships/image" Target="../media/image87.png"/><Relationship Id="rId15" Type="http://schemas.openxmlformats.org/officeDocument/2006/relationships/image" Target="../media/image86.png"/><Relationship Id="rId14" Type="http://schemas.openxmlformats.org/officeDocument/2006/relationships/image" Target="../media/image85.png"/><Relationship Id="rId13" Type="http://schemas.openxmlformats.org/officeDocument/2006/relationships/image" Target="../media/image84.png"/><Relationship Id="rId12" Type="http://schemas.openxmlformats.org/officeDocument/2006/relationships/image" Target="../media/image83.png"/><Relationship Id="rId11" Type="http://schemas.openxmlformats.org/officeDocument/2006/relationships/image" Target="../media/image82.png"/><Relationship Id="rId10" Type="http://schemas.openxmlformats.org/officeDocument/2006/relationships/image" Target="../media/image81.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88.png"/><Relationship Id="rId6" Type="http://schemas.openxmlformats.org/officeDocument/2006/relationships/image" Target="../media/image77.emf"/><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89.png"/><Relationship Id="rId6" Type="http://schemas.openxmlformats.org/officeDocument/2006/relationships/image" Target="../media/image77.emf"/><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91.png"/><Relationship Id="rId6" Type="http://schemas.openxmlformats.org/officeDocument/2006/relationships/image" Target="../media/image90.emf"/><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93.png"/><Relationship Id="rId6" Type="http://schemas.openxmlformats.org/officeDocument/2006/relationships/image" Target="../media/image92.emf"/><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image" Target="../media/image94.emf"/><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9" Type="http://schemas.microsoft.com/office/2007/relationships/hdphoto" Target="../media/image10.wdp"/><Relationship Id="rId8" Type="http://schemas.openxmlformats.org/officeDocument/2006/relationships/image" Target="../media/image9.png"/><Relationship Id="rId7" Type="http://schemas.microsoft.com/office/2007/relationships/hdphoto" Target="../media/image8.wdp"/><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0" Type="http://schemas.openxmlformats.org/officeDocument/2006/relationships/slideLayout" Target="../slideLayouts/slideLayout3.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422A"/>
        </a:solidFill>
        <a:effectLst/>
      </p:bgPr>
    </p:bg>
    <p:spTree>
      <p:nvGrpSpPr>
        <p:cNvPr id="1" name=""/>
        <p:cNvGrpSpPr/>
        <p:nvPr/>
      </p:nvGrpSpPr>
      <p:grpSpPr>
        <a:xfrm>
          <a:off x="0" y="0"/>
          <a:ext cx="0" cy="0"/>
          <a:chOff x="0" y="0"/>
          <a:chExt cx="0" cy="0"/>
        </a:xfrm>
      </p:grpSpPr>
      <p:grpSp>
        <p:nvGrpSpPr>
          <p:cNvPr id="13" name="组合 12"/>
          <p:cNvGrpSpPr/>
          <p:nvPr/>
        </p:nvGrpSpPr>
        <p:grpSpPr>
          <a:xfrm>
            <a:off x="-1872053" y="475735"/>
            <a:ext cx="15005692" cy="5066095"/>
            <a:chOff x="-1872053" y="-19051"/>
            <a:chExt cx="15005692" cy="5066095"/>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786" r="12156" b="37144"/>
            <a:stretch>
              <a:fillRect/>
            </a:stretch>
          </p:blipFill>
          <p:spPr>
            <a:xfrm>
              <a:off x="-169407" y="2118213"/>
              <a:ext cx="13303046" cy="2928831"/>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32634" r="37155"/>
            <a:stretch>
              <a:fillRect/>
            </a:stretch>
          </p:blipFill>
          <p:spPr>
            <a:xfrm>
              <a:off x="9325200" y="-19051"/>
              <a:ext cx="2885850" cy="285223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1199221"/>
              <a:ext cx="3744106" cy="3452158"/>
            </a:xfrm>
            <a:prstGeom prst="rect">
              <a:avLst/>
            </a:prstGeom>
          </p:spPr>
        </p:pic>
      </p:grpSp>
      <p:sp>
        <p:nvSpPr>
          <p:cNvPr id="8" name="文本框 7"/>
          <p:cNvSpPr txBox="1"/>
          <p:nvPr/>
        </p:nvSpPr>
        <p:spPr>
          <a:xfrm>
            <a:off x="4464784" y="2259446"/>
            <a:ext cx="3262432" cy="1015663"/>
          </a:xfrm>
          <a:prstGeom prst="rect">
            <a:avLst/>
          </a:prstGeom>
          <a:noFill/>
        </p:spPr>
        <p:txBody>
          <a:bodyPr wrap="none" rtlCol="0">
            <a:spAutoFit/>
          </a:bodyPr>
          <a:lstStyle/>
          <a:p>
            <a:pPr algn="ctr"/>
            <a:r>
              <a:rPr lang="zh-CN" altLang="en-US" sz="6000" b="1" dirty="0">
                <a:solidFill>
                  <a:srgbClr val="EEC88F"/>
                </a:solidFill>
                <a:latin typeface="微软雅黑" panose="020B0503020204020204" pitchFamily="34" charset="-122"/>
                <a:ea typeface="微软雅黑" panose="020B0503020204020204" pitchFamily="34" charset="-122"/>
              </a:rPr>
              <a:t>回归算法</a:t>
            </a:r>
            <a:endParaRPr lang="zh-CN" altLang="en-US" sz="6000" b="1" dirty="0">
              <a:solidFill>
                <a:srgbClr val="EEC88F"/>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341878" y="3572222"/>
            <a:ext cx="3979162" cy="521970"/>
          </a:xfrm>
          <a:prstGeom prst="rect">
            <a:avLst/>
          </a:prstGeom>
          <a:noFill/>
        </p:spPr>
        <p:txBody>
          <a:bodyPr wrap="square" rtlCol="0">
            <a:spAutoFit/>
          </a:bodyPr>
          <a:lstStyle/>
          <a:p>
            <a:pPr algn="ctr"/>
            <a:r>
              <a:rPr lang="zh-CN" altLang="zh-CN" sz="2800" b="1" dirty="0">
                <a:solidFill>
                  <a:srgbClr val="EEC88F"/>
                </a:solidFill>
                <a:latin typeface="Arial" panose="020B0604020202020204" pitchFamily="34" charset="0"/>
                <a:ea typeface="微软雅黑" panose="020B0503020204020204" pitchFamily="34" charset="-122"/>
                <a:cs typeface="Arial" panose="020B0604020202020204" pitchFamily="34" charset="0"/>
              </a:rPr>
              <a:t>冯建周</a:t>
            </a:r>
            <a:endParaRPr lang="zh-CN" altLang="zh-CN" sz="2800" b="1" dirty="0">
              <a:solidFill>
                <a:srgbClr val="EEC88F"/>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6" name="组合 15"/>
          <p:cNvGrpSpPr/>
          <p:nvPr/>
        </p:nvGrpSpPr>
        <p:grpSpPr>
          <a:xfrm>
            <a:off x="4772168" y="328527"/>
            <a:ext cx="2660725" cy="1126008"/>
            <a:chOff x="4772168" y="328527"/>
            <a:chExt cx="2660725" cy="1126008"/>
          </a:xfrm>
        </p:grpSpPr>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4772168" y="390460"/>
              <a:ext cx="999643" cy="1002142"/>
            </a:xfrm>
            <a:prstGeom prst="rect">
              <a:avLst/>
            </a:prstGeom>
          </p:spPr>
        </p:pic>
        <p:pic>
          <p:nvPicPr>
            <p:cNvPr id="14" name="图片 13"/>
            <p:cNvPicPr>
              <a:picLocks noChangeAspect="1"/>
            </p:cNvPicPr>
            <p:nvPr/>
          </p:nvPicPr>
          <p:blipFill>
            <a:blip r:embed="rId6" cstate="print">
              <a:extLst>
                <a:ext uri="{BEBA8EAE-BF5A-486C-A8C5-ECC9F3942E4B}">
                  <a14:imgProps xmlns:a14="http://schemas.microsoft.com/office/drawing/2010/main">
                    <a14:imgLayer r:embed="rId7">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5771811" y="328527"/>
              <a:ext cx="1661082" cy="1126008"/>
            </a:xfrm>
            <a:prstGeom prst="rect">
              <a:avLst/>
            </a:prstGeom>
          </p:spPr>
        </p:pic>
      </p:grpSp>
      <p:pic>
        <p:nvPicPr>
          <p:cNvPr id="17" name="图片 16"/>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0" y="5465136"/>
            <a:ext cx="12182168" cy="14296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988687"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求解方式：最小二乘法推导</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文本框 15"/>
              <p:cNvSpPr txBox="1"/>
              <p:nvPr/>
            </p:nvSpPr>
            <p:spPr>
              <a:xfrm>
                <a:off x="853282" y="1415930"/>
                <a:ext cx="3332515" cy="8712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zh-CN" altLang="en-US" i="1" smtClean="0">
                                  <a:latin typeface="Cambria Math" panose="02040503050406030204" pitchFamily="18" charset="0"/>
                                </a:rPr>
                                <m:t>𝜃</m:t>
                              </m:r>
                            </m:lim>
                          </m:limLow>
                        </m:fName>
                        <m:e>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ℎ</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853282" y="1415930"/>
                <a:ext cx="3332515" cy="871264"/>
              </a:xfrm>
              <a:prstGeom prst="rect">
                <a:avLst/>
              </a:prstGeom>
              <a:blipFill rotWithShape="1">
                <a:blip r:embed="rId6"/>
                <a:stretch>
                  <a:fillRect l="-14" t="-59" r="15" b="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853282" y="2351153"/>
                <a:ext cx="3037563" cy="8712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smtClean="0">
                              <a:latin typeface="Cambria Math" panose="02040503050406030204" pitchFamily="18" charset="0"/>
                            </a:rPr>
                            <m:t>𝜕</m:t>
                          </m:r>
                          <m:r>
                            <a:rPr lang="en-US" altLang="zh-CN" i="1">
                              <a:latin typeface="Cambria Math" panose="02040503050406030204" pitchFamily="18" charset="0"/>
                            </a:rPr>
                            <m:t>𝐽</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num>
                        <m:den>
                          <m:r>
                            <a:rPr lang="en-US" altLang="zh-CN" i="1" smtClean="0">
                              <a:latin typeface="Cambria Math" panose="02040503050406030204" pitchFamily="18" charset="0"/>
                            </a:rPr>
                            <m:t>𝜕</m:t>
                          </m:r>
                          <m:r>
                            <a:rPr lang="zh-CN" altLang="en-US" i="1" smtClean="0">
                              <a:latin typeface="Cambria Math" panose="02040503050406030204" pitchFamily="18" charset="0"/>
                            </a:rPr>
                            <m:t>𝜃</m:t>
                          </m:r>
                        </m:den>
                      </m:f>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zh-CN" altLang="en-US" i="1">
                              <a:latin typeface="Cambria Math" panose="02040503050406030204" pitchFamily="18" charset="0"/>
                            </a:rPr>
                            <m:t>𝜃</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ℎ</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853282" y="2351153"/>
                <a:ext cx="3037563" cy="871264"/>
              </a:xfrm>
              <a:prstGeom prst="rect">
                <a:avLst/>
              </a:prstGeom>
              <a:blipFill rotWithShape="1">
                <a:blip r:embed="rId7"/>
                <a:stretch>
                  <a:fillRect l="-16" t="-44" r="7"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3352600" y="2351153"/>
                <a:ext cx="3037563"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zh-CN" altLang="en-US" i="1">
                              <a:latin typeface="Cambria Math" panose="02040503050406030204" pitchFamily="18" charset="0"/>
                            </a:rPr>
                            <m:t>𝜃</m:t>
                          </m:r>
                        </m:den>
                      </m:f>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3352600" y="2351153"/>
                <a:ext cx="3037563" cy="871264"/>
              </a:xfrm>
              <a:prstGeom prst="rect">
                <a:avLst/>
              </a:prstGeom>
              <a:blipFill rotWithShape="1">
                <a:blip r:embed="rId8"/>
                <a:stretch>
                  <a:fillRect l="-14" t="-44" r="5"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p:cNvSpPr txBox="1"/>
              <p:nvPr/>
            </p:nvSpPr>
            <p:spPr>
              <a:xfrm>
                <a:off x="1497414" y="3187790"/>
                <a:ext cx="3037563"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2</m:t>
                          </m:r>
                          <m:r>
                            <a:rPr lang="en-US" altLang="zh-CN" i="1">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2</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oMath>
                  </m:oMathPara>
                </a14:m>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a:xfrm>
                <a:off x="1497414" y="3187790"/>
                <a:ext cx="3037563" cy="871264"/>
              </a:xfrm>
              <a:prstGeom prst="rect">
                <a:avLst/>
              </a:prstGeom>
              <a:blipFill rotWithShape="1">
                <a:blip r:embed="rId9"/>
                <a:stretch>
                  <a:fillRect l="-3" t="-10" r="15"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989873" y="4045991"/>
                <a:ext cx="3474337"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sSubSup>
                            <m:sSubSupPr>
                              <m:ctrlPr>
                                <a:rPr lang="en-US" altLang="zh-CN" i="1" smtClean="0">
                                  <a:latin typeface="Cambria Math" panose="02040503050406030204" pitchFamily="18" charset="0"/>
                                  <a:ea typeface="Cambria Math" panose="02040503050406030204" pitchFamily="18" charset="0"/>
                                </a:rPr>
                              </m:ctrlPr>
                            </m:sSubSupPr>
                            <m:e>
                              <m:r>
                                <m:rPr>
                                  <m:sty m:val="p"/>
                                </m:rPr>
                                <a:rPr lang="en-US" altLang="zh-CN" i="1">
                                  <a:latin typeface="Cambria Math" panose="02040503050406030204" pitchFamily="18" charset="0"/>
                                  <a:ea typeface="Cambria Math" panose="02040503050406030204" pitchFamily="18" charset="0"/>
                                </a:rPr>
                                <m:t>x</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2</m:t>
                              </m:r>
                            </m:sup>
                          </m:sSubSup>
                          <m:r>
                            <a:rPr lang="en-US" altLang="zh-CN" b="0" i="1" smtClean="0">
                              <a:latin typeface="Cambria Math" panose="02040503050406030204" pitchFamily="18" charset="0"/>
                            </a:rPr>
                            <m:t>)</m:t>
                          </m:r>
                        </m:e>
                      </m:nary>
                    </m:oMath>
                  </m:oMathPara>
                </a14:m>
                <a:endParaRPr lang="zh-CN" altLang="en-US" dirty="0"/>
              </a:p>
            </p:txBody>
          </p:sp>
        </mc:Choice>
        <mc:Fallback>
          <p:sp>
            <p:nvSpPr>
              <p:cNvPr id="24" name="文本框 23"/>
              <p:cNvSpPr txBox="1">
                <a:spLocks noRot="1" noChangeAspect="1" noMove="1" noResize="1" noEditPoints="1" noAdjustHandles="1" noChangeArrowheads="1" noChangeShapeType="1" noTextEdit="1"/>
              </p:cNvSpPr>
              <p:nvPr/>
            </p:nvSpPr>
            <p:spPr>
              <a:xfrm>
                <a:off x="989873" y="4045991"/>
                <a:ext cx="3474337" cy="871264"/>
              </a:xfrm>
              <a:prstGeom prst="rect">
                <a:avLst/>
              </a:prstGeom>
              <a:blipFill rotWithShape="1">
                <a:blip r:embed="rId10"/>
                <a:stretch>
                  <a:fillRect l="-16" t="-47" r="5" b="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853282" y="5018855"/>
                <a:ext cx="3589829" cy="717825"/>
              </a:xfrm>
              <a:prstGeom prst="rect">
                <a:avLst/>
              </a:prstGeom>
              <a:noFill/>
            </p:spPr>
            <p:txBody>
              <a:bodyPr wrap="none" rtlCol="0">
                <a:spAutoFit/>
              </a:bodyPr>
              <a:lstStyle/>
              <a:p>
                <a:r>
                  <a:rPr lang="zh-CN" altLang="en-US" dirty="0"/>
                  <a:t>令</a:t>
                </a:r>
                <a14:m>
                  <m:oMath xmlns:m="http://schemas.openxmlformats.org/officeDocument/2006/math">
                    <m:f>
                      <m:fPr>
                        <m:ctrlPr>
                          <a:rPr lang="en-US" altLang="zh-CN" sz="2000" i="1" smtClean="0">
                            <a:latin typeface="Cambria Math" panose="02040503050406030204" pitchFamily="18" charset="0"/>
                          </a:rPr>
                        </m:ctrlPr>
                      </m:fPr>
                      <m:num>
                        <m:r>
                          <a:rPr lang="en-US" altLang="zh-CN" sz="2000" i="1" smtClean="0">
                            <a:latin typeface="Cambria Math" panose="02040503050406030204" pitchFamily="18" charset="0"/>
                          </a:rPr>
                          <m:t>𝜕</m:t>
                        </m:r>
                        <m:r>
                          <a:rPr lang="en-US" altLang="zh-CN" sz="2000" i="1">
                            <a:latin typeface="Cambria Math" panose="02040503050406030204" pitchFamily="18" charset="0"/>
                          </a:rPr>
                          <m:t>𝐽</m:t>
                        </m:r>
                        <m:r>
                          <a:rPr lang="en-US" altLang="zh-CN" sz="2000" i="1">
                            <a:latin typeface="Cambria Math" panose="02040503050406030204" pitchFamily="18" charset="0"/>
                          </a:rPr>
                          <m:t>(</m:t>
                        </m:r>
                        <m:r>
                          <a:rPr lang="zh-CN" altLang="en-US" sz="2000" i="1">
                            <a:latin typeface="Cambria Math" panose="02040503050406030204" pitchFamily="18" charset="0"/>
                          </a:rPr>
                          <m:t>𝜃</m:t>
                        </m:r>
                        <m:r>
                          <a:rPr lang="en-US" altLang="zh-CN" sz="2000" i="1">
                            <a:latin typeface="Cambria Math" panose="02040503050406030204" pitchFamily="18" charset="0"/>
                          </a:rPr>
                          <m:t>)</m:t>
                        </m:r>
                      </m:num>
                      <m:den>
                        <m:r>
                          <a:rPr lang="en-US" altLang="zh-CN" sz="2000" i="1" smtClean="0">
                            <a:latin typeface="Cambria Math" panose="02040503050406030204" pitchFamily="18" charset="0"/>
                          </a:rPr>
                          <m:t>𝜕</m:t>
                        </m:r>
                        <m:r>
                          <a:rPr lang="zh-CN" altLang="en-US" sz="2000" i="1" smtClean="0">
                            <a:latin typeface="Cambria Math" panose="02040503050406030204" pitchFamily="18" charset="0"/>
                          </a:rPr>
                          <m:t>𝜃</m:t>
                        </m:r>
                      </m:den>
                    </m:f>
                    <m:r>
                      <a:rPr lang="en-US" altLang="zh-CN" sz="2000" i="1">
                        <a:latin typeface="Cambria Math" panose="02040503050406030204" pitchFamily="18" charset="0"/>
                      </a:rPr>
                      <m:t>=</m:t>
                    </m:r>
                    <m:r>
                      <a:rPr lang="en-US" altLang="zh-CN" sz="2000" b="0" i="1" smtClean="0">
                        <a:latin typeface="Cambria Math" panose="02040503050406030204" pitchFamily="18" charset="0"/>
                      </a:rPr>
                      <m:t>0</m:t>
                    </m:r>
                  </m:oMath>
                </a14:m>
                <a:r>
                  <a:rPr lang="zh-CN" altLang="en-US" dirty="0"/>
                  <a:t>，可得 </a:t>
                </a:r>
                <a14:m>
                  <m:oMath xmlns:m="http://schemas.openxmlformats.org/officeDocument/2006/math">
                    <m:r>
                      <a:rPr lang="zh-CN" altLang="en-US" sz="2000" i="1" smtClean="0">
                        <a:latin typeface="Cambria Math" panose="02040503050406030204" pitchFamily="18" charset="0"/>
                      </a:rPr>
                      <m:t>𝜃</m:t>
                    </m:r>
                    <m:r>
                      <a:rPr lang="en-US" altLang="zh-CN" sz="2000" i="1">
                        <a:latin typeface="Cambria Math" panose="02040503050406030204" pitchFamily="18" charset="0"/>
                      </a:rPr>
                      <m:t>=</m:t>
                    </m:r>
                    <m:f>
                      <m:fPr>
                        <m:ctrlPr>
                          <a:rPr lang="en-US" altLang="zh-CN" sz="2000" i="1" smtClean="0">
                            <a:latin typeface="Cambria Math" panose="02040503050406030204" pitchFamily="18" charset="0"/>
                          </a:rPr>
                        </m:ctrlPr>
                      </m:fPr>
                      <m:num>
                        <m:f>
                          <m:fPr>
                            <m:ctrlPr>
                              <a:rPr lang="en-US" altLang="zh-CN" sz="2000" i="1" smtClean="0">
                                <a:latin typeface="Cambria Math" panose="02040503050406030204" pitchFamily="18" charset="0"/>
                              </a:rPr>
                            </m:ctrlPr>
                          </m:fPr>
                          <m:num>
                            <m:r>
                              <a:rPr lang="en-US" altLang="zh-CN" sz="2000" b="0" i="1" smtClean="0">
                                <a:latin typeface="Cambria Math" panose="02040503050406030204" pitchFamily="18" charset="0"/>
                              </a:rPr>
                              <m:t>1</m:t>
                            </m:r>
                          </m:num>
                          <m:den>
                            <m:r>
                              <m:rPr>
                                <m:sty m:val="p"/>
                              </m:rPr>
                              <a:rPr lang="en-US" altLang="zh-CN" sz="2000" i="1">
                                <a:latin typeface="Cambria Math" panose="02040503050406030204" pitchFamily="18" charset="0"/>
                              </a:rPr>
                              <m:t>N</m:t>
                            </m:r>
                          </m:den>
                        </m:f>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nary>
                      </m:num>
                      <m:den>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1</m:t>
                            </m:r>
                          </m:sub>
                          <m:sup>
                            <m:r>
                              <a:rPr lang="en-US" altLang="zh-CN" sz="2000" i="1">
                                <a:latin typeface="Cambria Math" panose="02040503050406030204" pitchFamily="18" charset="0"/>
                              </a:rPr>
                              <m:t>𝑁</m:t>
                            </m:r>
                          </m:sup>
                          <m:e>
                            <m:sSubSup>
                              <m:sSubSupPr>
                                <m:ctrlPr>
                                  <a:rPr lang="en-US" altLang="zh-CN" sz="2000" i="1">
                                    <a:latin typeface="Cambria Math" panose="02040503050406030204" pitchFamily="18" charset="0"/>
                                    <a:ea typeface="Cambria Math" panose="02040503050406030204" pitchFamily="18" charset="0"/>
                                  </a:rPr>
                                </m:ctrlPr>
                              </m:sSubSupPr>
                              <m:e>
                                <m:r>
                                  <m:rPr>
                                    <m:sty m:val="p"/>
                                  </m:rPr>
                                  <a:rPr lang="en-US" altLang="zh-CN" sz="2000" i="1">
                                    <a:latin typeface="Cambria Math" panose="02040503050406030204" pitchFamily="18" charset="0"/>
                                    <a:ea typeface="Cambria Math" panose="02040503050406030204" pitchFamily="18" charset="0"/>
                                  </a:rPr>
                                  <m:t>x</m:t>
                                </m:r>
                              </m:e>
                              <m:sub>
                                <m:r>
                                  <a:rPr lang="en-US" altLang="zh-CN" sz="2000" i="1">
                                    <a:latin typeface="Cambria Math" panose="02040503050406030204" pitchFamily="18" charset="0"/>
                                    <a:ea typeface="Cambria Math" panose="02040503050406030204" pitchFamily="18" charset="0"/>
                                  </a:rPr>
                                  <m:t>𝑖</m:t>
                                </m:r>
                              </m:sub>
                              <m:sup>
                                <m:r>
                                  <a:rPr lang="en-US" altLang="zh-CN" sz="2000" i="1">
                                    <a:latin typeface="Cambria Math" panose="02040503050406030204" pitchFamily="18" charset="0"/>
                                    <a:ea typeface="Cambria Math" panose="02040503050406030204" pitchFamily="18" charset="0"/>
                                  </a:rPr>
                                  <m:t>2</m:t>
                                </m:r>
                              </m:sup>
                            </m:sSubSup>
                          </m:e>
                        </m:nary>
                      </m:den>
                    </m:f>
                  </m:oMath>
                </a14:m>
                <a:endParaRPr lang="zh-CN" altLang="en-US" dirty="0"/>
              </a:p>
            </p:txBody>
          </p:sp>
        </mc:Choice>
        <mc:Fallback>
          <p:sp>
            <p:nvSpPr>
              <p:cNvPr id="25" name="文本框 24"/>
              <p:cNvSpPr txBox="1">
                <a:spLocks noRot="1" noChangeAspect="1" noMove="1" noResize="1" noEditPoints="1" noAdjustHandles="1" noChangeArrowheads="1" noChangeShapeType="1" noTextEdit="1"/>
              </p:cNvSpPr>
              <p:nvPr/>
            </p:nvSpPr>
            <p:spPr>
              <a:xfrm>
                <a:off x="853282" y="5018855"/>
                <a:ext cx="3589829" cy="717825"/>
              </a:xfrm>
              <a:prstGeom prst="rect">
                <a:avLst/>
              </a:prstGeom>
              <a:blipFill rotWithShape="1">
                <a:blip r:embed="rId11"/>
                <a:stretch>
                  <a:fillRect l="-13" t="-63" b="13"/>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72420" y="3901592"/>
            <a:ext cx="3996664" cy="2247424"/>
          </a:xfrm>
          <a:prstGeom prst="roundRect">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a:r>
              <a:rPr lang="zh-CN" altLang="en-US" b="0" i="0" dirty="0">
                <a:solidFill>
                  <a:srgbClr val="121212"/>
                </a:solidFill>
                <a:effectLst/>
                <a:latin typeface="-apple-system"/>
              </a:rPr>
              <a:t>我们注意到最小二乘法最后一步要求多个方程组，假如参数非常多，那么是非常大的计算量，计算起来很难，因此我们就有了一种新的计算方法，就是</a:t>
            </a:r>
            <a:r>
              <a:rPr lang="zh-CN" altLang="en-US" b="1" i="0" dirty="0">
                <a:solidFill>
                  <a:srgbClr val="121212"/>
                </a:solidFill>
                <a:effectLst/>
                <a:latin typeface="-apple-system"/>
              </a:rPr>
              <a:t>梯度下降法</a:t>
            </a:r>
            <a:r>
              <a:rPr lang="zh-CN" altLang="en-US" b="0" i="0" dirty="0">
                <a:solidFill>
                  <a:srgbClr val="121212"/>
                </a:solidFill>
                <a:effectLst/>
                <a:latin typeface="-apple-system"/>
              </a:rPr>
              <a:t>。</a:t>
            </a:r>
            <a:r>
              <a:rPr lang="zh-CN" altLang="en-US" b="1" i="0" dirty="0">
                <a:solidFill>
                  <a:srgbClr val="121212"/>
                </a:solidFill>
                <a:effectLst/>
                <a:latin typeface="-apple-system"/>
              </a:rPr>
              <a:t>梯度下降法可以看作是更简单的一种求最小二乘法最后一步解方程的方法。</a:t>
            </a:r>
            <a:endParaRPr lang="en-US" altLang="zh-CN" b="1" i="0" dirty="0">
              <a:solidFill>
                <a:srgbClr val="121212"/>
              </a:solidFill>
              <a:effectLst/>
              <a:latin typeface="-apple-system"/>
            </a:endParaRPr>
          </a:p>
        </p:txBody>
      </p:sp>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40202" r="40152"/>
          <a:stretch>
            <a:fillRect/>
          </a:stretch>
        </p:blipFill>
        <p:spPr>
          <a:xfrm>
            <a:off x="9291369" y="1351971"/>
            <a:ext cx="1225772" cy="1806487"/>
          </a:xfrm>
          <a:prstGeom prst="rect">
            <a:avLst/>
          </a:prstGeom>
        </p:spPr>
      </p:pic>
      <p:sp>
        <p:nvSpPr>
          <p:cNvPr id="27" name="文本框 26"/>
          <p:cNvSpPr txBox="1"/>
          <p:nvPr/>
        </p:nvSpPr>
        <p:spPr>
          <a:xfrm>
            <a:off x="7044151" y="1425605"/>
            <a:ext cx="2247138" cy="1940957"/>
          </a:xfrm>
          <a:prstGeom prst="roundRect">
            <a:avLst/>
          </a:prstGeom>
          <a:solidFill>
            <a:schemeClr val="accent4">
              <a:lumMod val="20000"/>
              <a:lumOff val="80000"/>
            </a:schemeClr>
          </a:solidFill>
        </p:spPr>
        <p:txBody>
          <a:bodyPr wrap="square">
            <a:spAutoFit/>
          </a:bodyPr>
          <a:lstStyle/>
          <a:p>
            <a:pPr algn="just"/>
            <a:r>
              <a:rPr lang="zh-CN" altLang="en-US" dirty="0">
                <a:solidFill>
                  <a:prstClr val="black"/>
                </a:solidFill>
                <a:latin typeface="微软雅黑" panose="020B0503020204020204" pitchFamily="34" charset="-122"/>
                <a:ea typeface="微软雅黑" panose="020B0503020204020204" pitchFamily="34" charset="-122"/>
              </a:rPr>
              <a:t>缺点：最小二乘法主要针对于线性函数，有全局最优解且是闭式解，针对更加复杂的函数难起作用</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7"/>
            </p:custDataLst>
          </p:nvPr>
        </p:nvPicPr>
        <p:blipFill>
          <a:blip r:embed="rId8"/>
          <a:stretch>
            <a:fillRect/>
          </a:stretch>
        </p:blipFill>
        <p:spPr>
          <a:xfrm>
            <a:off x="554355" y="892810"/>
            <a:ext cx="6454775" cy="941070"/>
          </a:xfrm>
          <a:prstGeom prst="rect">
            <a:avLst/>
          </a:prstGeom>
        </p:spPr>
      </p:pic>
      <p:pic>
        <p:nvPicPr>
          <p:cNvPr id="5" name="图片 4"/>
          <p:cNvPicPr>
            <a:picLocks noChangeAspect="1"/>
          </p:cNvPicPr>
          <p:nvPr/>
        </p:nvPicPr>
        <p:blipFill>
          <a:blip r:embed="rId9"/>
          <a:stretch>
            <a:fillRect/>
          </a:stretch>
        </p:blipFill>
        <p:spPr>
          <a:xfrm>
            <a:off x="0" y="2009140"/>
            <a:ext cx="7048500" cy="781050"/>
          </a:xfrm>
          <a:prstGeom prst="rect">
            <a:avLst/>
          </a:prstGeom>
        </p:spPr>
      </p:pic>
      <p:pic>
        <p:nvPicPr>
          <p:cNvPr id="8" name="图片 7"/>
          <p:cNvPicPr>
            <a:picLocks noChangeAspect="1"/>
          </p:cNvPicPr>
          <p:nvPr/>
        </p:nvPicPr>
        <p:blipFill>
          <a:blip r:embed="rId10"/>
          <a:stretch>
            <a:fillRect/>
          </a:stretch>
        </p:blipFill>
        <p:spPr>
          <a:xfrm>
            <a:off x="404495" y="3100070"/>
            <a:ext cx="6543675" cy="657225"/>
          </a:xfrm>
          <a:prstGeom prst="rect">
            <a:avLst/>
          </a:prstGeom>
        </p:spPr>
      </p:pic>
      <p:pic>
        <p:nvPicPr>
          <p:cNvPr id="9" name="图片 8"/>
          <p:cNvPicPr>
            <a:picLocks noChangeAspect="1"/>
          </p:cNvPicPr>
          <p:nvPr/>
        </p:nvPicPr>
        <p:blipFill>
          <a:blip r:embed="rId11"/>
          <a:stretch>
            <a:fillRect/>
          </a:stretch>
        </p:blipFill>
        <p:spPr>
          <a:xfrm>
            <a:off x="404495" y="3909695"/>
            <a:ext cx="5705475" cy="962025"/>
          </a:xfrm>
          <a:prstGeom prst="rect">
            <a:avLst/>
          </a:prstGeom>
        </p:spPr>
      </p:pic>
      <p:pic>
        <p:nvPicPr>
          <p:cNvPr id="10" name="图片 9"/>
          <p:cNvPicPr>
            <a:picLocks noChangeAspect="1"/>
          </p:cNvPicPr>
          <p:nvPr/>
        </p:nvPicPr>
        <p:blipFill>
          <a:blip r:embed="rId12"/>
          <a:stretch>
            <a:fillRect/>
          </a:stretch>
        </p:blipFill>
        <p:spPr>
          <a:xfrm>
            <a:off x="404495" y="5024120"/>
            <a:ext cx="4762500" cy="1000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772420" y="3901592"/>
            <a:ext cx="3996664" cy="2247424"/>
          </a:xfrm>
          <a:prstGeom prst="roundRect">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a:r>
              <a:rPr lang="zh-CN" altLang="en-US" b="0" i="0" dirty="0">
                <a:solidFill>
                  <a:srgbClr val="121212"/>
                </a:solidFill>
                <a:effectLst/>
                <a:latin typeface="-apple-system"/>
              </a:rPr>
              <a:t>我们注意到最小二乘法最后一步要求多个方程组，假如参数非常多，那么是非常大的计算量，计算起来很难，因此我们就有了一种新的计算方法，就是</a:t>
            </a:r>
            <a:r>
              <a:rPr lang="zh-CN" altLang="en-US" b="1" i="0" dirty="0">
                <a:solidFill>
                  <a:srgbClr val="121212"/>
                </a:solidFill>
                <a:effectLst/>
                <a:latin typeface="-apple-system"/>
              </a:rPr>
              <a:t>梯度下降法</a:t>
            </a:r>
            <a:r>
              <a:rPr lang="zh-CN" altLang="en-US" b="0" i="0" dirty="0">
                <a:solidFill>
                  <a:srgbClr val="121212"/>
                </a:solidFill>
                <a:effectLst/>
                <a:latin typeface="-apple-system"/>
              </a:rPr>
              <a:t>。</a:t>
            </a:r>
            <a:r>
              <a:rPr lang="zh-CN" altLang="en-US" b="1" i="0" dirty="0">
                <a:solidFill>
                  <a:srgbClr val="121212"/>
                </a:solidFill>
                <a:effectLst/>
                <a:latin typeface="-apple-system"/>
              </a:rPr>
              <a:t>梯度下降法可以看作是更简单的一种求最小二乘法最后一步解方程的方法。</a:t>
            </a:r>
            <a:endParaRPr lang="en-US" altLang="zh-CN" b="1" i="0" dirty="0">
              <a:solidFill>
                <a:srgbClr val="121212"/>
              </a:solidFill>
              <a:effectLst/>
              <a:latin typeface="-apple-system"/>
            </a:endParaRPr>
          </a:p>
        </p:txBody>
      </p:sp>
      <p:pic>
        <p:nvPicPr>
          <p:cNvPr id="7" name="图片 6"/>
          <p:cNvPicPr>
            <a:picLocks noChangeAspect="1"/>
          </p:cNvPicPr>
          <p:nvPr/>
        </p:nvPicPr>
        <p:blipFill rotWithShape="1">
          <a:blip r:embed="rId6">
            <a:extLst>
              <a:ext uri="{28A0092B-C50C-407E-A947-70E740481C1C}">
                <a14:useLocalDpi xmlns:a14="http://schemas.microsoft.com/office/drawing/2010/main" val="0"/>
              </a:ext>
            </a:extLst>
          </a:blip>
          <a:srcRect l="40202" r="40152"/>
          <a:stretch>
            <a:fillRect/>
          </a:stretch>
        </p:blipFill>
        <p:spPr>
          <a:xfrm>
            <a:off x="9291369" y="1351971"/>
            <a:ext cx="1225772" cy="1806487"/>
          </a:xfrm>
          <a:prstGeom prst="rect">
            <a:avLst/>
          </a:prstGeom>
        </p:spPr>
      </p:pic>
      <p:sp>
        <p:nvSpPr>
          <p:cNvPr id="27" name="文本框 26"/>
          <p:cNvSpPr txBox="1"/>
          <p:nvPr/>
        </p:nvSpPr>
        <p:spPr>
          <a:xfrm>
            <a:off x="7044151" y="1425605"/>
            <a:ext cx="2247138" cy="1940957"/>
          </a:xfrm>
          <a:prstGeom prst="roundRect">
            <a:avLst/>
          </a:prstGeom>
          <a:solidFill>
            <a:schemeClr val="accent4">
              <a:lumMod val="20000"/>
              <a:lumOff val="80000"/>
            </a:schemeClr>
          </a:solidFill>
        </p:spPr>
        <p:txBody>
          <a:bodyPr wrap="square">
            <a:spAutoFit/>
          </a:bodyPr>
          <a:lstStyle/>
          <a:p>
            <a:pPr algn="just"/>
            <a:r>
              <a:rPr lang="zh-CN" altLang="en-US" dirty="0">
                <a:solidFill>
                  <a:prstClr val="black"/>
                </a:solidFill>
                <a:latin typeface="微软雅黑" panose="020B0503020204020204" pitchFamily="34" charset="-122"/>
                <a:ea typeface="微软雅黑" panose="020B0503020204020204" pitchFamily="34" charset="-122"/>
              </a:rPr>
              <a:t>缺点：最小二乘法主要针对于线性函数，有全局最优解且是闭式解，针对更加复杂的函数难起作用</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7"/>
            </p:custDataLst>
          </p:nvPr>
        </p:nvPicPr>
        <p:blipFill>
          <a:blip r:embed="rId8"/>
          <a:stretch>
            <a:fillRect/>
          </a:stretch>
        </p:blipFill>
        <p:spPr>
          <a:xfrm>
            <a:off x="554355" y="892810"/>
            <a:ext cx="6454775" cy="941070"/>
          </a:xfrm>
          <a:prstGeom prst="rect">
            <a:avLst/>
          </a:prstGeom>
        </p:spPr>
      </p:pic>
      <p:pic>
        <p:nvPicPr>
          <p:cNvPr id="5" name="图片 4"/>
          <p:cNvPicPr>
            <a:picLocks noChangeAspect="1"/>
          </p:cNvPicPr>
          <p:nvPr/>
        </p:nvPicPr>
        <p:blipFill>
          <a:blip r:embed="rId9"/>
          <a:stretch>
            <a:fillRect/>
          </a:stretch>
        </p:blipFill>
        <p:spPr>
          <a:xfrm>
            <a:off x="0" y="2009140"/>
            <a:ext cx="7048500" cy="781050"/>
          </a:xfrm>
          <a:prstGeom prst="rect">
            <a:avLst/>
          </a:prstGeom>
        </p:spPr>
      </p:pic>
      <p:pic>
        <p:nvPicPr>
          <p:cNvPr id="8" name="图片 7"/>
          <p:cNvPicPr>
            <a:picLocks noChangeAspect="1"/>
          </p:cNvPicPr>
          <p:nvPr/>
        </p:nvPicPr>
        <p:blipFill>
          <a:blip r:embed="rId10"/>
          <a:stretch>
            <a:fillRect/>
          </a:stretch>
        </p:blipFill>
        <p:spPr>
          <a:xfrm>
            <a:off x="404495" y="3100070"/>
            <a:ext cx="6543675" cy="657225"/>
          </a:xfrm>
          <a:prstGeom prst="rect">
            <a:avLst/>
          </a:prstGeom>
        </p:spPr>
      </p:pic>
      <p:pic>
        <p:nvPicPr>
          <p:cNvPr id="9" name="图片 8"/>
          <p:cNvPicPr>
            <a:picLocks noChangeAspect="1"/>
          </p:cNvPicPr>
          <p:nvPr/>
        </p:nvPicPr>
        <p:blipFill>
          <a:blip r:embed="rId11"/>
          <a:stretch>
            <a:fillRect/>
          </a:stretch>
        </p:blipFill>
        <p:spPr>
          <a:xfrm>
            <a:off x="404495" y="3909695"/>
            <a:ext cx="5705475" cy="962025"/>
          </a:xfrm>
          <a:prstGeom prst="rect">
            <a:avLst/>
          </a:prstGeom>
        </p:spPr>
      </p:pic>
      <p:pic>
        <p:nvPicPr>
          <p:cNvPr id="10" name="图片 9"/>
          <p:cNvPicPr>
            <a:picLocks noChangeAspect="1"/>
          </p:cNvPicPr>
          <p:nvPr/>
        </p:nvPicPr>
        <p:blipFill>
          <a:blip r:embed="rId12"/>
          <a:stretch>
            <a:fillRect/>
          </a:stretch>
        </p:blipFill>
        <p:spPr>
          <a:xfrm>
            <a:off x="404495" y="5024120"/>
            <a:ext cx="4762500" cy="10001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机器学习的一般流程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8" name="矩形 17"/>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1"/>
          <p:cNvSpPr/>
          <p:nvPr/>
        </p:nvSpPr>
        <p:spPr>
          <a:xfrm>
            <a:off x="3998245" y="1650620"/>
            <a:ext cx="36931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损失函数</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sp>
        <p:nvSpPr>
          <p:cNvPr id="23" name="圆角矩形 11"/>
          <p:cNvSpPr/>
          <p:nvPr/>
        </p:nvSpPr>
        <p:spPr>
          <a:xfrm>
            <a:off x="1785397" y="3713735"/>
            <a:ext cx="36931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最小二乘法</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sp>
        <p:nvSpPr>
          <p:cNvPr id="26" name="下箭头 2"/>
          <p:cNvSpPr/>
          <p:nvPr/>
        </p:nvSpPr>
        <p:spPr>
          <a:xfrm rot="3600000">
            <a:off x="4724846" y="2605458"/>
            <a:ext cx="393700" cy="923058"/>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圆角矩形 11"/>
          <p:cNvSpPr/>
          <p:nvPr/>
        </p:nvSpPr>
        <p:spPr>
          <a:xfrm>
            <a:off x="6211095" y="3713735"/>
            <a:ext cx="3693160" cy="769620"/>
          </a:xfrm>
          <a:prstGeom prst="roundRect">
            <a:avLst/>
          </a:prstGeom>
          <a:solidFill>
            <a:srgbClr val="DF452B"/>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sym typeface="+mn-ea"/>
              </a:rPr>
              <a:t>梯度下降</a:t>
            </a:r>
            <a:endParaRPr lang="zh-CN" altLang="en-US" sz="2800" dirty="0">
              <a:solidFill>
                <a:schemeClr val="bg1"/>
              </a:solidFill>
              <a:latin typeface="微软雅黑" panose="020B0503020204020204" pitchFamily="34" charset="-122"/>
              <a:ea typeface="微软雅黑" panose="020B0503020204020204" pitchFamily="34" charset="-122"/>
              <a:sym typeface="+mn-ea"/>
            </a:endParaRPr>
          </a:p>
        </p:txBody>
      </p:sp>
      <p:sp>
        <p:nvSpPr>
          <p:cNvPr id="34" name="下箭头 2"/>
          <p:cNvSpPr/>
          <p:nvPr/>
        </p:nvSpPr>
        <p:spPr>
          <a:xfrm rot="18000000">
            <a:off x="6948069" y="2601611"/>
            <a:ext cx="393700" cy="923058"/>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求解方式：梯度下降法</a:t>
            </a:r>
            <a:endParaRPr lang="zh-CN" altLang="en-US"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752434" y="1413453"/>
            <a:ext cx="10725350" cy="874407"/>
          </a:xfrm>
          <a:prstGeom prst="rect">
            <a:avLst/>
          </a:prstGeom>
        </p:spPr>
        <p:txBody>
          <a:bodyPr wrap="square">
            <a:spAutoFit/>
          </a:bodyPr>
          <a:lstStyle/>
          <a:p>
            <a:pPr lvl="0" indent="457200" algn="just">
              <a:lnSpc>
                <a:spcPct val="150000"/>
              </a:lnSpc>
              <a:defRPr/>
            </a:pPr>
            <a:r>
              <a:rPr lang="zh-CN" altLang="en-US" b="1" dirty="0">
                <a:solidFill>
                  <a:prstClr val="black"/>
                </a:solidFill>
                <a:latin typeface="微软雅黑" panose="020B0503020204020204" pitchFamily="34" charset="-122"/>
                <a:ea typeface="微软雅黑" panose="020B0503020204020204" pitchFamily="34" charset="-122"/>
              </a:rPr>
              <a:t>梯度下降法</a:t>
            </a:r>
            <a:r>
              <a:rPr lang="zh-CN" altLang="en-US" dirty="0">
                <a:solidFill>
                  <a:prstClr val="black"/>
                </a:solidFill>
                <a:latin typeface="微软雅黑" panose="020B0503020204020204" pitchFamily="34" charset="-122"/>
                <a:ea typeface="微软雅黑" panose="020B0503020204020204" pitchFamily="34" charset="-122"/>
              </a:rPr>
              <a:t>可以看作是更简单的一种求最小二乘法最后一步解方程的方法。梯度下降法是用来计算函数最小值的。它的思路很简单，想象在山顶放了一个球，一松手它就会顺着山坡最陡峭的地方滚落到谷底。</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6643" y="2741341"/>
            <a:ext cx="4876800" cy="3657600"/>
          </a:xfrm>
          <a:prstGeom prst="rect">
            <a:avLst/>
          </a:prstGeom>
        </p:spPr>
      </p:pic>
      <mc:AlternateContent xmlns:mc="http://schemas.openxmlformats.org/markup-compatibility/2006">
        <mc:Choice xmlns:a14="http://schemas.microsoft.com/office/drawing/2010/main" Requires="a14">
          <p:sp>
            <p:nvSpPr>
              <p:cNvPr id="17" name="文本框 16"/>
              <p:cNvSpPr txBox="1"/>
              <p:nvPr/>
            </p:nvSpPr>
            <p:spPr>
              <a:xfrm>
                <a:off x="6662420" y="2832100"/>
                <a:ext cx="3332480" cy="87122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zh-CN" altLang="en-US" i="1" smtClean="0">
                                  <a:latin typeface="Cambria Math" panose="02040503050406030204" pitchFamily="18" charset="0"/>
                                </a:rPr>
                                <m:t>𝜃</m:t>
                              </m:r>
                            </m:lim>
                          </m:limLow>
                        </m:fName>
                        <m:e>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ℎ</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6662420" y="2832100"/>
                <a:ext cx="3332480" cy="87122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6930946" y="4286548"/>
                <a:ext cx="2143215" cy="66697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𝜃</m:t>
                          </m:r>
                        </m:e>
                        <m:sub>
                          <m:r>
                            <a:rPr lang="en-US" altLang="zh-CN" i="1">
                              <a:solidFill>
                                <a:srgbClr val="FF0000"/>
                              </a:solidFill>
                              <a:latin typeface="Cambria Math" panose="02040503050406030204" pitchFamily="18" charset="0"/>
                            </a:rPr>
                            <m:t>0</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zh-CN" altLang="en-US" i="1">
                              <a:solidFill>
                                <a:srgbClr val="FF0000"/>
                              </a:solidFill>
                              <a:latin typeface="Cambria Math" panose="02040503050406030204" pitchFamily="18" charset="0"/>
                            </a:rPr>
                            <m:t>𝜃</m:t>
                          </m:r>
                        </m:e>
                        <m:sub>
                          <m:r>
                            <a:rPr lang="en-US" altLang="zh-CN" i="1">
                              <a:solidFill>
                                <a:srgbClr val="FF0000"/>
                              </a:solidFill>
                              <a:latin typeface="Cambria Math" panose="02040503050406030204" pitchFamily="18" charset="0"/>
                            </a:rPr>
                            <m:t>0</m:t>
                          </m:r>
                        </m:sub>
                      </m:sSub>
                      <m:r>
                        <a:rPr lang="en-US" altLang="zh-CN" b="0" i="1" smtClean="0">
                          <a:solidFill>
                            <a:srgbClr val="FF0000"/>
                          </a:solidFill>
                          <a:latin typeface="Cambria Math" panose="02040503050406030204" pitchFamily="18" charset="0"/>
                        </a:rPr>
                        <m:t>−</m:t>
                      </m:r>
                      <m:r>
                        <a:rPr lang="zh-CN" altLang="en-US" b="0" i="1" smtClean="0">
                          <a:solidFill>
                            <a:srgbClr val="FF0000"/>
                          </a:solidFill>
                          <a:latin typeface="Cambria Math" panose="02040503050406030204" pitchFamily="18" charset="0"/>
                        </a:rPr>
                        <m:t>𝛼</m:t>
                      </m:r>
                      <m:f>
                        <m:fPr>
                          <m:ctrlPr>
                            <a:rPr lang="en-US" altLang="zh-CN" b="0" i="1" smtClean="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𝐽</m:t>
                          </m:r>
                          <m:r>
                            <a:rPr lang="en-US" altLang="zh-CN" b="0" i="1" smtClean="0">
                              <a:solidFill>
                                <a:srgbClr val="FF0000"/>
                              </a:solidFill>
                              <a:latin typeface="Cambria Math" panose="02040503050406030204" pitchFamily="18" charset="0"/>
                              <a:ea typeface="Cambria Math" panose="02040503050406030204" pitchFamily="18" charset="0"/>
                            </a:rPr>
                            <m:t>(</m:t>
                          </m:r>
                          <m:sSub>
                            <m:sSubPr>
                              <m:ctrlPr>
                                <a:rPr lang="en-US" altLang="zh-CN" i="1">
                                  <a:solidFill>
                                    <a:srgbClr val="FF0000"/>
                                  </a:solidFill>
                                  <a:latin typeface="Cambria Math" panose="02040503050406030204" pitchFamily="18" charset="0"/>
                                  <a:ea typeface="Cambria Math" panose="02040503050406030204" pitchFamily="18" charset="0"/>
                                </a:rPr>
                              </m:ctrlPr>
                            </m:sSubPr>
                            <m:e>
                              <m:r>
                                <a:rPr lang="zh-CN" altLang="en-US" i="1">
                                  <a:solidFill>
                                    <a:srgbClr val="FF0000"/>
                                  </a:solidFill>
                                  <a:latin typeface="Cambria Math" panose="02040503050406030204" pitchFamily="18" charset="0"/>
                                  <a:ea typeface="Cambria Math" panose="02040503050406030204" pitchFamily="18" charset="0"/>
                                </a:rPr>
                                <m:t>𝜃</m:t>
                              </m:r>
                            </m:e>
                            <m:sub>
                              <m:r>
                                <a:rPr lang="en-US" altLang="zh-CN" i="1">
                                  <a:solidFill>
                                    <a:srgbClr val="FF0000"/>
                                  </a:solidFill>
                                  <a:latin typeface="Cambria Math" panose="02040503050406030204" pitchFamily="18" charset="0"/>
                                  <a:ea typeface="Cambria Math" panose="02040503050406030204" pitchFamily="18" charset="0"/>
                                </a:rPr>
                                <m:t>0</m:t>
                              </m:r>
                            </m:sub>
                          </m:sSub>
                          <m:r>
                            <a:rPr lang="en-US" altLang="zh-CN" b="0" i="1" smtClean="0">
                              <a:solidFill>
                                <a:srgbClr val="FF0000"/>
                              </a:solidFill>
                              <a:latin typeface="Cambria Math" panose="02040503050406030204" pitchFamily="18" charset="0"/>
                              <a:ea typeface="Cambria Math" panose="02040503050406030204" pitchFamily="18" charset="0"/>
                            </a:rPr>
                            <m:t>)</m:t>
                          </m:r>
                        </m:num>
                        <m:den>
                          <m:r>
                            <a:rPr lang="en-US" altLang="zh-CN" i="1">
                              <a:solidFill>
                                <a:srgbClr val="FF0000"/>
                              </a:solidFill>
                              <a:latin typeface="Cambria Math" panose="02040503050406030204" pitchFamily="18" charset="0"/>
                              <a:ea typeface="Cambria Math" panose="02040503050406030204" pitchFamily="18" charset="0"/>
                            </a:rPr>
                            <m:t>𝜕</m:t>
                          </m:r>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zh-CN" altLang="en-US" i="1" smtClean="0">
                                  <a:solidFill>
                                    <a:srgbClr val="FF0000"/>
                                  </a:solidFill>
                                  <a:latin typeface="Cambria Math" panose="02040503050406030204" pitchFamily="18" charset="0"/>
                                  <a:ea typeface="Cambria Math" panose="02040503050406030204" pitchFamily="18" charset="0"/>
                                </a:rPr>
                                <m:t>𝜃</m:t>
                              </m:r>
                            </m:e>
                            <m:sub>
                              <m:r>
                                <a:rPr lang="en-US" altLang="zh-CN" b="0" i="1" smtClean="0">
                                  <a:solidFill>
                                    <a:srgbClr val="FF0000"/>
                                  </a:solidFill>
                                  <a:latin typeface="Cambria Math" panose="02040503050406030204" pitchFamily="18" charset="0"/>
                                  <a:ea typeface="Cambria Math" panose="02040503050406030204" pitchFamily="18" charset="0"/>
                                </a:rPr>
                                <m:t>0</m:t>
                              </m:r>
                            </m:sub>
                          </m:sSub>
                        </m:den>
                      </m:f>
                    </m:oMath>
                  </m:oMathPara>
                </a14:m>
                <a:endParaRPr lang="zh-CN" altLang="en-US" dirty="0">
                  <a:solidFill>
                    <a:srgbClr val="FF0000"/>
                  </a:solidFill>
                </a:endParaRPr>
              </a:p>
            </p:txBody>
          </p:sp>
        </mc:Choice>
        <mc:Fallback>
          <p:sp>
            <p:nvSpPr>
              <p:cNvPr id="24" name="文本框 23"/>
              <p:cNvSpPr txBox="1">
                <a:spLocks noRot="1" noChangeAspect="1" noMove="1" noResize="1" noEditPoints="1" noAdjustHandles="1" noChangeArrowheads="1" noChangeShapeType="1" noTextEdit="1"/>
              </p:cNvSpPr>
              <p:nvPr/>
            </p:nvSpPr>
            <p:spPr>
              <a:xfrm>
                <a:off x="6930946" y="4286548"/>
                <a:ext cx="2143215" cy="666977"/>
              </a:xfrm>
              <a:prstGeom prst="rect">
                <a:avLst/>
              </a:prstGeom>
              <a:blipFill rotWithShape="1">
                <a:blip r:embed="rId8"/>
                <a:stretch>
                  <a:fillRect l="-26" t="-45" r="1" b="79"/>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求解方式：梯度下降法</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矩形 14"/>
              <p:cNvSpPr/>
              <p:nvPr/>
            </p:nvSpPr>
            <p:spPr>
              <a:xfrm>
                <a:off x="752434" y="1413453"/>
                <a:ext cx="10725350" cy="1327928"/>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对于 </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rPr>
                      <m:t>𝑦</m:t>
                    </m:r>
                    <m:r>
                      <a:rPr lang="en-US" altLang="zh-CN" b="0" i="1" smtClean="0">
                        <a:solidFill>
                          <a:prstClr val="black"/>
                        </a:solidFill>
                        <a:latin typeface="Cambria Math" panose="02040503050406030204" pitchFamily="18" charset="0"/>
                        <a:ea typeface="微软雅黑" panose="020B0503020204020204" pitchFamily="34" charset="-122"/>
                      </a:rPr>
                      <m:t>=</m:t>
                    </m:r>
                    <m:sSup>
                      <m:sSupPr>
                        <m:ctrlPr>
                          <a:rPr lang="en-US" altLang="zh-CN" b="0" i="1" smtClean="0">
                            <a:solidFill>
                              <a:prstClr val="black"/>
                            </a:solidFill>
                            <a:latin typeface="Cambria Math" panose="02040503050406030204" pitchFamily="18" charset="0"/>
                            <a:ea typeface="微软雅黑" panose="020B0503020204020204" pitchFamily="34" charset="-122"/>
                          </a:rPr>
                        </m:ctrlPr>
                      </m:sSupPr>
                      <m:e>
                        <m:r>
                          <a:rPr lang="en-US" altLang="zh-CN" b="0" i="1" smtClean="0">
                            <a:solidFill>
                              <a:prstClr val="black"/>
                            </a:solidFill>
                            <a:latin typeface="Cambria Math" panose="02040503050406030204" pitchFamily="18" charset="0"/>
                            <a:ea typeface="微软雅黑" panose="020B0503020204020204" pitchFamily="34" charset="-122"/>
                          </a:rPr>
                          <m:t>𝑥</m:t>
                        </m:r>
                      </m:e>
                      <m:sup>
                        <m:r>
                          <a:rPr lang="en-US" altLang="zh-CN" b="0" i="1" smtClean="0">
                            <a:solidFill>
                              <a:prstClr val="black"/>
                            </a:solidFill>
                            <a:latin typeface="Cambria Math" panose="02040503050406030204" pitchFamily="18" charset="0"/>
                            <a:ea typeface="微软雅黑" panose="020B0503020204020204" pitchFamily="34" charset="-122"/>
                          </a:rPr>
                          <m:t>2</m:t>
                        </m:r>
                      </m:sup>
                    </m:sSup>
                  </m:oMath>
                </a14:m>
                <a:r>
                  <a:rPr lang="zh-CN" altLang="en-US" dirty="0">
                    <a:solidFill>
                      <a:prstClr val="black"/>
                    </a:solidFill>
                    <a:latin typeface="微软雅黑" panose="020B0503020204020204" pitchFamily="34" charset="-122"/>
                    <a:ea typeface="微软雅黑" panose="020B0503020204020204" pitchFamily="34" charset="-122"/>
                  </a:rPr>
                  <a:t> 来说，要寻找极值点。假设起始点为 </a:t>
                </a:r>
                <a14:m>
                  <m:oMath xmlns:m="http://schemas.openxmlformats.org/officeDocument/2006/math">
                    <m:sSub>
                      <m:sSubPr>
                        <m:ctrlPr>
                          <a:rPr lang="en-US" altLang="zh-CN"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0</m:t>
                        </m:r>
                      </m:sub>
                    </m:sSub>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10</m:t>
                    </m:r>
                  </m:oMath>
                </a14:m>
                <a:r>
                  <a:rPr lang="zh-CN" altLang="en-US" dirty="0">
                    <a:solidFill>
                      <a:prstClr val="black"/>
                    </a:solidFill>
                    <a:latin typeface="微软雅黑" panose="020B0503020204020204" pitchFamily="34" charset="-122"/>
                    <a:ea typeface="微软雅黑" panose="020B0503020204020204" pitchFamily="34" charset="-122"/>
                  </a:rPr>
                  <a:t>，它的梯度为一维向量 </a:t>
                </a:r>
                <a14:m>
                  <m:oMath xmlns:m="http://schemas.openxmlformats.org/officeDocument/2006/math">
                    <m:r>
                      <a:rPr lang="zh-CN" altLang="en-US"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𝑓</m:t>
                    </m:r>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0</m:t>
                            </m:r>
                          </m:sub>
                        </m:sSub>
                      </m:e>
                    </m:d>
                    <m:r>
                      <a:rPr lang="en-US" altLang="zh-CN" b="0" i="1" smtClean="0">
                        <a:solidFill>
                          <a:prstClr val="black"/>
                        </a:solidFill>
                        <a:latin typeface="Cambria Math" panose="02040503050406030204" pitchFamily="18" charset="0"/>
                        <a:ea typeface="微软雅黑" panose="020B0503020204020204" pitchFamily="34" charset="-122"/>
                      </a:rPr>
                      <m:t>=</m:t>
                    </m:r>
                    <m:sSup>
                      <m:sSupPr>
                        <m:ctrlPr>
                          <a:rPr lang="en-US" altLang="zh-CN" b="0" i="1" smtClean="0">
                            <a:solidFill>
                              <a:prstClr val="black"/>
                            </a:solidFill>
                            <a:latin typeface="Cambria Math" panose="02040503050406030204" pitchFamily="18" charset="0"/>
                            <a:ea typeface="微软雅黑" panose="020B0503020204020204" pitchFamily="34" charset="-122"/>
                          </a:rPr>
                        </m:ctrlPr>
                      </m:sSupPr>
                      <m:e>
                        <m:r>
                          <a:rPr lang="en-US" altLang="zh-CN" b="0" i="1" smtClean="0">
                            <a:solidFill>
                              <a:prstClr val="black"/>
                            </a:solidFill>
                            <a:latin typeface="Cambria Math" panose="02040503050406030204" pitchFamily="18" charset="0"/>
                            <a:ea typeface="微软雅黑" panose="020B0503020204020204" pitchFamily="34" charset="-122"/>
                          </a:rPr>
                          <m:t>𝑓</m:t>
                        </m:r>
                      </m:e>
                      <m:sup>
                        <m:r>
                          <a:rPr lang="en-US" altLang="zh-CN" b="0" i="1" smtClean="0">
                            <a:solidFill>
                              <a:prstClr val="black"/>
                            </a:solidFill>
                            <a:latin typeface="Cambria Math" panose="02040503050406030204" pitchFamily="18" charset="0"/>
                            <a:ea typeface="微软雅黑" panose="020B0503020204020204" pitchFamily="34" charset="-122"/>
                          </a:rPr>
                          <m:t>′</m:t>
                        </m:r>
                      </m:sup>
                    </m:sSup>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i="1">
                                <a:solidFill>
                                  <a:prstClr val="black"/>
                                </a:solidFill>
                                <a:latin typeface="Cambria Math" panose="02040503050406030204" pitchFamily="18" charset="0"/>
                                <a:ea typeface="微软雅黑" panose="020B0503020204020204" pitchFamily="34" charset="-122"/>
                              </a:rPr>
                              <m:t>0</m:t>
                            </m:r>
                          </m:sub>
                        </m:sSub>
                      </m:e>
                    </m:d>
                    <m:r>
                      <a:rPr lang="en-US" altLang="zh-CN" b="0" i="1" smtClean="0">
                        <a:solidFill>
                          <a:prstClr val="black"/>
                        </a:solidFill>
                        <a:latin typeface="Cambria Math" panose="02040503050406030204" pitchFamily="18" charset="0"/>
                        <a:ea typeface="微软雅黑" panose="020B0503020204020204" pitchFamily="34" charset="-122"/>
                      </a:rPr>
                      <m:t>=(</m:t>
                    </m:r>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2</m:t>
                        </m:r>
                        <m:r>
                          <a:rPr lang="en-US" altLang="zh-CN" b="0" i="1" smtClean="0">
                            <a:solidFill>
                              <a:prstClr val="black"/>
                            </a:solidFill>
                            <a:latin typeface="Cambria Math" panose="02040503050406030204" pitchFamily="18" charset="0"/>
                            <a:ea typeface="微软雅黑" panose="020B0503020204020204" pitchFamily="34" charset="-122"/>
                          </a:rPr>
                          <m:t>𝑥</m:t>
                        </m:r>
                        <m:r>
                          <a:rPr lang="en-US" altLang="zh-CN" b="0" i="1" smtClean="0">
                            <a:solidFill>
                              <a:prstClr val="black"/>
                            </a:solidFill>
                            <a:latin typeface="Cambria Math" panose="02040503050406030204" pitchFamily="18" charset="0"/>
                            <a:ea typeface="微软雅黑" panose="020B0503020204020204" pitchFamily="34" charset="-122"/>
                          </a:rPr>
                          <m:t>|</m:t>
                        </m:r>
                      </m:e>
                      <m:sub>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0</m:t>
                            </m:r>
                          </m:sub>
                        </m:sSub>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10</m:t>
                        </m:r>
                      </m:sub>
                    </m:sSub>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i="1">
                        <a:solidFill>
                          <a:prstClr val="black"/>
                        </a:solidFill>
                        <a:latin typeface="Cambria Math" panose="02040503050406030204" pitchFamily="18" charset="0"/>
                        <a:ea typeface="微软雅黑" panose="020B0503020204020204" pitchFamily="34" charset="-122"/>
                      </a:rPr>
                      <m:t>20</m:t>
                    </m:r>
                    <m:r>
                      <a:rPr lang="en-US" altLang="zh-CN" b="0" i="1" smtClean="0">
                        <a:solidFill>
                          <a:prstClr val="black"/>
                        </a:solidFill>
                        <a:latin typeface="Cambria Math" panose="02040503050406030204" pitchFamily="18" charset="0"/>
                        <a:ea typeface="微软雅黑" panose="020B0503020204020204" pitchFamily="34" charset="-122"/>
                      </a:rPr>
                      <m:t>)</m:t>
                    </m:r>
                  </m:oMath>
                </a14:m>
                <a:r>
                  <a:rPr lang="zh-CN" altLang="en-US" dirty="0">
                    <a:solidFill>
                      <a:prstClr val="black"/>
                    </a:solidFill>
                    <a:latin typeface="微软雅黑" panose="020B0503020204020204" pitchFamily="34" charset="-122"/>
                    <a:ea typeface="微软雅黑" panose="020B0503020204020204" pitchFamily="34" charset="-122"/>
                  </a:rPr>
                  <a:t>。这是在 </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rPr>
                      <m:t>𝑥</m:t>
                    </m:r>
                  </m:oMath>
                </a14:m>
                <a:r>
                  <a:rPr lang="zh-CN" altLang="en-US" dirty="0">
                    <a:solidFill>
                      <a:prstClr val="black"/>
                    </a:solidFill>
                    <a:latin typeface="微软雅黑" panose="020B0503020204020204" pitchFamily="34" charset="-122"/>
                    <a:ea typeface="微软雅黑" panose="020B0503020204020204" pitchFamily="34" charset="-122"/>
                  </a:rPr>
                  <a:t> 轴上的向量，指向函数值增长最快的方向，而 </a:t>
                </a:r>
                <a14:m>
                  <m:oMath xmlns:m="http://schemas.openxmlformats.org/officeDocument/2006/math">
                    <m:r>
                      <a:rPr lang="en-US" altLang="zh-CN" b="0" i="0" smtClean="0">
                        <a:solidFill>
                          <a:prstClr val="black"/>
                        </a:solidFill>
                        <a:latin typeface="Cambria Math" panose="02040503050406030204" pitchFamily="18" charset="0"/>
                        <a:ea typeface="微软雅黑" panose="020B0503020204020204" pitchFamily="34" charset="-122"/>
                      </a:rPr>
                      <m:t>−</m:t>
                    </m:r>
                    <m:r>
                      <a:rPr lang="zh-CN" altLang="en-US" i="1">
                        <a:solidFill>
                          <a:prstClr val="black"/>
                        </a:solidFill>
                        <a:latin typeface="Cambria Math" panose="02040503050406030204" pitchFamily="18" charset="0"/>
                        <a:ea typeface="微软雅黑" panose="020B0503020204020204" pitchFamily="34" charset="-122"/>
                      </a:rPr>
                      <m:t>𝛻</m:t>
                    </m:r>
                    <m:r>
                      <a:rPr lang="en-US" altLang="zh-CN" i="1">
                        <a:solidFill>
                          <a:prstClr val="black"/>
                        </a:solidFill>
                        <a:latin typeface="Cambria Math" panose="02040503050406030204" pitchFamily="18" charset="0"/>
                        <a:ea typeface="微软雅黑" panose="020B0503020204020204" pitchFamily="34" charset="-122"/>
                      </a:rPr>
                      <m:t>𝑓</m:t>
                    </m:r>
                    <m:d>
                      <m:dPr>
                        <m:ctrlPr>
                          <a:rPr lang="en-US" altLang="zh-CN" i="1">
                            <a:solidFill>
                              <a:prstClr val="black"/>
                            </a:solidFill>
                            <a:latin typeface="Cambria Math" panose="02040503050406030204" pitchFamily="18" charset="0"/>
                            <a:ea typeface="微软雅黑" panose="020B0503020204020204" pitchFamily="34" charset="-122"/>
                          </a:rPr>
                        </m:ctrlPr>
                      </m:dPr>
                      <m:e>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i="1">
                                <a:solidFill>
                                  <a:prstClr val="black"/>
                                </a:solidFill>
                                <a:latin typeface="Cambria Math" panose="02040503050406030204" pitchFamily="18" charset="0"/>
                                <a:ea typeface="微软雅黑" panose="020B0503020204020204" pitchFamily="34" charset="-122"/>
                              </a:rPr>
                              <m:t>0</m:t>
                            </m:r>
                          </m:sub>
                        </m:sSub>
                      </m:e>
                    </m:d>
                  </m:oMath>
                </a14:m>
                <a:r>
                  <a:rPr lang="zh-CN" altLang="en-US" dirty="0">
                    <a:solidFill>
                      <a:prstClr val="black"/>
                    </a:solidFill>
                    <a:latin typeface="微软雅黑" panose="020B0503020204020204" pitchFamily="34" charset="-122"/>
                    <a:ea typeface="微软雅黑" panose="020B0503020204020204" pitchFamily="34" charset="-122"/>
                  </a:rPr>
                  <a:t> 就指向减少最快的方向。</a:t>
                </a:r>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p:sp>
            <p:nvSpPr>
              <p:cNvPr id="15" name="矩形 14"/>
              <p:cNvSpPr>
                <a:spLocks noRot="1" noChangeAspect="1" noMove="1" noResize="1" noEditPoints="1" noAdjustHandles="1" noChangeArrowheads="1" noChangeShapeType="1" noTextEdit="1"/>
              </p:cNvSpPr>
              <p:nvPr/>
            </p:nvSpPr>
            <p:spPr>
              <a:xfrm>
                <a:off x="752434" y="1413453"/>
                <a:ext cx="10725350" cy="1327928"/>
              </a:xfrm>
              <a:prstGeom prst="rect">
                <a:avLst/>
              </a:prstGeom>
              <a:blipFill rotWithShape="1">
                <a:blip r:embed="rId6"/>
                <a:stretch>
                  <a:fillRect l="-6" t="-44" r="1" b="6"/>
                </a:stretch>
              </a:blipFill>
            </p:spPr>
            <p:txBody>
              <a:bodyPr/>
              <a:lstStyle/>
              <a:p>
                <a:r>
                  <a:rPr lang="zh-CN" altLang="en-US">
                    <a:noFill/>
                  </a:rPr>
                  <a:t> </a:t>
                </a:r>
              </a:p>
            </p:txBody>
          </p:sp>
        </mc:Fallback>
      </mc:AlternateContent>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5443" y="3187167"/>
            <a:ext cx="4524375" cy="2819400"/>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0173" y="3179648"/>
            <a:ext cx="4596384" cy="283443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求解方式：梯度下降法</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矩形 14"/>
              <p:cNvSpPr/>
              <p:nvPr/>
            </p:nvSpPr>
            <p:spPr>
              <a:xfrm>
                <a:off x="752434" y="1413453"/>
                <a:ext cx="10725350" cy="874407"/>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将 </a:t>
                </a:r>
                <a14:m>
                  <m:oMath xmlns:m="http://schemas.openxmlformats.org/officeDocument/2006/math">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i="1">
                            <a:solidFill>
                              <a:prstClr val="black"/>
                            </a:solidFill>
                            <a:latin typeface="Cambria Math" panose="02040503050406030204" pitchFamily="18" charset="0"/>
                            <a:ea typeface="微软雅黑" panose="020B0503020204020204" pitchFamily="34" charset="-122"/>
                          </a:rPr>
                          <m:t>0</m:t>
                        </m:r>
                      </m:sub>
                    </m:sSub>
                  </m:oMath>
                </a14:m>
                <a:r>
                  <a:rPr lang="zh-CN" altLang="en-US" dirty="0">
                    <a:solidFill>
                      <a:prstClr val="black"/>
                    </a:solidFill>
                    <a:latin typeface="微软雅黑" panose="020B0503020204020204" pitchFamily="34" charset="-122"/>
                    <a:ea typeface="微软雅黑" panose="020B0503020204020204" pitchFamily="34" charset="-122"/>
                  </a:rPr>
                  <a:t> 也看做一维向量 </a:t>
                </a:r>
                <a14:m>
                  <m:oMath xmlns:m="http://schemas.openxmlformats.org/officeDocument/2006/math">
                    <m:r>
                      <a:rPr lang="en-US" altLang="zh-CN" i="1">
                        <a:solidFill>
                          <a:prstClr val="black"/>
                        </a:solidFill>
                        <a:latin typeface="Cambria Math" panose="02040503050406030204" pitchFamily="18" charset="0"/>
                        <a:ea typeface="微软雅黑" panose="020B0503020204020204" pitchFamily="34" charset="-122"/>
                      </a:rPr>
                      <m:t>(</m:t>
                    </m:r>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0</m:t>
                        </m:r>
                      </m:sub>
                    </m:sSub>
                    <m:r>
                      <a:rPr lang="en-US" altLang="zh-CN" i="1">
                        <a:solidFill>
                          <a:prstClr val="black"/>
                        </a:solidFill>
                        <a:latin typeface="Cambria Math" panose="02040503050406030204" pitchFamily="18" charset="0"/>
                        <a:ea typeface="微软雅黑" panose="020B0503020204020204" pitchFamily="34" charset="-122"/>
                      </a:rPr>
                      <m:t>)</m:t>
                    </m:r>
                  </m:oMath>
                </a14:m>
                <a:r>
                  <a:rPr lang="zh-CN" altLang="en-US" dirty="0">
                    <a:solidFill>
                      <a:prstClr val="black"/>
                    </a:solidFill>
                    <a:latin typeface="微软雅黑" panose="020B0503020204020204" pitchFamily="34" charset="-122"/>
                    <a:ea typeface="微软雅黑" panose="020B0503020204020204" pitchFamily="34" charset="-122"/>
                  </a:rPr>
                  <a:t> ，通过和 </a:t>
                </a:r>
                <a14:m>
                  <m:oMath xmlns:m="http://schemas.openxmlformats.org/officeDocument/2006/math">
                    <m:r>
                      <a:rPr lang="en-US" altLang="zh-CN">
                        <a:solidFill>
                          <a:prstClr val="black"/>
                        </a:solidFill>
                        <a:latin typeface="Cambria Math" panose="02040503050406030204" pitchFamily="18" charset="0"/>
                        <a:ea typeface="微软雅黑" panose="020B0503020204020204" pitchFamily="34" charset="-122"/>
                      </a:rPr>
                      <m:t>−</m:t>
                    </m:r>
                    <m:r>
                      <a:rPr lang="zh-CN" altLang="en-US" i="1">
                        <a:solidFill>
                          <a:prstClr val="black"/>
                        </a:solidFill>
                        <a:latin typeface="Cambria Math" panose="02040503050406030204" pitchFamily="18" charset="0"/>
                        <a:ea typeface="微软雅黑" panose="020B0503020204020204" pitchFamily="34" charset="-122"/>
                      </a:rPr>
                      <m:t>𝛻</m:t>
                    </m:r>
                    <m:r>
                      <a:rPr lang="en-US" altLang="zh-CN" i="1">
                        <a:solidFill>
                          <a:prstClr val="black"/>
                        </a:solidFill>
                        <a:latin typeface="Cambria Math" panose="02040503050406030204" pitchFamily="18" charset="0"/>
                        <a:ea typeface="微软雅黑" panose="020B0503020204020204" pitchFamily="34" charset="-122"/>
                      </a:rPr>
                      <m:t>𝑓</m:t>
                    </m:r>
                    <m:d>
                      <m:dPr>
                        <m:ctrlPr>
                          <a:rPr lang="en-US" altLang="zh-CN" i="1">
                            <a:solidFill>
                              <a:prstClr val="black"/>
                            </a:solidFill>
                            <a:latin typeface="Cambria Math" panose="02040503050406030204" pitchFamily="18" charset="0"/>
                            <a:ea typeface="微软雅黑" panose="020B0503020204020204" pitchFamily="34" charset="-122"/>
                          </a:rPr>
                        </m:ctrlPr>
                      </m:dPr>
                      <m:e>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i="1">
                                <a:solidFill>
                                  <a:prstClr val="black"/>
                                </a:solidFill>
                                <a:latin typeface="Cambria Math" panose="02040503050406030204" pitchFamily="18" charset="0"/>
                                <a:ea typeface="微软雅黑" panose="020B0503020204020204" pitchFamily="34" charset="-122"/>
                              </a:rPr>
                              <m:t>0</m:t>
                            </m:r>
                          </m:sub>
                        </m:sSub>
                      </m:e>
                    </m:d>
                  </m:oMath>
                </a14:m>
                <a:r>
                  <a:rPr lang="zh-CN" altLang="en-US" dirty="0">
                    <a:solidFill>
                      <a:prstClr val="black"/>
                    </a:solidFill>
                    <a:latin typeface="微软雅黑" panose="020B0503020204020204" pitchFamily="34" charset="-122"/>
                    <a:ea typeface="微软雅黑" panose="020B0503020204020204" pitchFamily="34" charset="-122"/>
                  </a:rPr>
                  <a:t> 相加，可以将之向 </a:t>
                </a:r>
                <a14:m>
                  <m:oMath xmlns:m="http://schemas.openxmlformats.org/officeDocument/2006/math">
                    <m:r>
                      <a:rPr lang="en-US" altLang="zh-CN">
                        <a:solidFill>
                          <a:prstClr val="black"/>
                        </a:solidFill>
                        <a:latin typeface="Cambria Math" panose="02040503050406030204" pitchFamily="18" charset="0"/>
                        <a:ea typeface="微软雅黑" panose="020B0503020204020204" pitchFamily="34" charset="-122"/>
                      </a:rPr>
                      <m:t>−</m:t>
                    </m:r>
                    <m:r>
                      <a:rPr lang="zh-CN" altLang="en-US" i="1">
                        <a:solidFill>
                          <a:prstClr val="black"/>
                        </a:solidFill>
                        <a:latin typeface="Cambria Math" panose="02040503050406030204" pitchFamily="18" charset="0"/>
                        <a:ea typeface="微软雅黑" panose="020B0503020204020204" pitchFamily="34" charset="-122"/>
                      </a:rPr>
                      <m:t>𝛻</m:t>
                    </m:r>
                    <m:r>
                      <a:rPr lang="en-US" altLang="zh-CN" i="1">
                        <a:solidFill>
                          <a:prstClr val="black"/>
                        </a:solidFill>
                        <a:latin typeface="Cambria Math" panose="02040503050406030204" pitchFamily="18" charset="0"/>
                        <a:ea typeface="微软雅黑" panose="020B0503020204020204" pitchFamily="34" charset="-122"/>
                      </a:rPr>
                      <m:t>𝑓</m:t>
                    </m:r>
                    <m:d>
                      <m:dPr>
                        <m:ctrlPr>
                          <a:rPr lang="en-US" altLang="zh-CN" i="1">
                            <a:solidFill>
                              <a:prstClr val="black"/>
                            </a:solidFill>
                            <a:latin typeface="Cambria Math" panose="02040503050406030204" pitchFamily="18" charset="0"/>
                            <a:ea typeface="微软雅黑" panose="020B0503020204020204" pitchFamily="34" charset="-122"/>
                          </a:rPr>
                        </m:ctrlPr>
                      </m:dPr>
                      <m:e>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i="1">
                                <a:solidFill>
                                  <a:prstClr val="black"/>
                                </a:solidFill>
                                <a:latin typeface="Cambria Math" panose="02040503050406030204" pitchFamily="18" charset="0"/>
                                <a:ea typeface="微软雅黑" panose="020B0503020204020204" pitchFamily="34" charset="-122"/>
                              </a:rPr>
                              <m:t>0</m:t>
                            </m:r>
                          </m:sub>
                        </m:sSub>
                      </m:e>
                    </m:d>
                  </m:oMath>
                </a14:m>
                <a:r>
                  <a:rPr lang="zh-CN" altLang="en-US" dirty="0">
                    <a:solidFill>
                      <a:prstClr val="black"/>
                    </a:solidFill>
                    <a:latin typeface="微软雅黑" panose="020B0503020204020204" pitchFamily="34" charset="-122"/>
                    <a:ea typeface="微软雅黑" panose="020B0503020204020204" pitchFamily="34" charset="-122"/>
                  </a:rPr>
                  <a:t> 移动一段距离得到新的向量 </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rPr>
                      <m:t>(</m:t>
                    </m:r>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1</m:t>
                        </m:r>
                      </m:sub>
                    </m:sSub>
                    <m:r>
                      <a:rPr lang="en-US" altLang="zh-CN" b="0" i="1" smtClean="0">
                        <a:solidFill>
                          <a:prstClr val="black"/>
                        </a:solidFill>
                        <a:latin typeface="Cambria Math" panose="02040503050406030204" pitchFamily="18" charset="0"/>
                        <a:ea typeface="微软雅黑" panose="020B0503020204020204" pitchFamily="34" charset="-122"/>
                      </a:rPr>
                      <m:t>)</m:t>
                    </m:r>
                  </m:oMath>
                </a14:m>
                <a:r>
                  <a:rPr lang="zh-CN" altLang="en-US" dirty="0">
                    <a:solidFill>
                      <a:prstClr val="black"/>
                    </a:solidFill>
                    <a:latin typeface="微软雅黑" panose="020B0503020204020204" pitchFamily="34" charset="-122"/>
                    <a:ea typeface="微软雅黑" panose="020B0503020204020204" pitchFamily="34" charset="-122"/>
                  </a:rPr>
                  <a:t> 。</a:t>
                </a:r>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p:sp>
            <p:nvSpPr>
              <p:cNvPr id="15" name="矩形 14"/>
              <p:cNvSpPr>
                <a:spLocks noRot="1" noChangeAspect="1" noMove="1" noResize="1" noEditPoints="1" noAdjustHandles="1" noChangeArrowheads="1" noChangeShapeType="1" noTextEdit="1"/>
              </p:cNvSpPr>
              <p:nvPr/>
            </p:nvSpPr>
            <p:spPr>
              <a:xfrm>
                <a:off x="752434" y="1413453"/>
                <a:ext cx="10725350" cy="874407"/>
              </a:xfrm>
              <a:prstGeom prst="rect">
                <a:avLst/>
              </a:prstGeom>
              <a:blipFill rotWithShape="1">
                <a:blip r:embed="rId6"/>
                <a:stretch>
                  <a:fillRect l="-6" t="-66" r="1"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4546092" y="2627065"/>
                <a:ext cx="3099816" cy="369332"/>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rPr>
                        <m:t>(</m:t>
                      </m:r>
                      <m:sSub>
                        <m:sSubPr>
                          <m:ctrlPr>
                            <a:rPr lang="en-US" altLang="zh-CN" i="1" smtClean="0">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1</m:t>
                          </m:r>
                        </m:sub>
                      </m:sSub>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m:t>
                      </m:r>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i="1">
                              <a:solidFill>
                                <a:prstClr val="black"/>
                              </a:solidFill>
                              <a:latin typeface="Cambria Math" panose="02040503050406030204" pitchFamily="18" charset="0"/>
                              <a:ea typeface="微软雅黑" panose="020B0503020204020204" pitchFamily="34" charset="-122"/>
                            </a:rPr>
                            <m:t>0</m:t>
                          </m:r>
                        </m:sub>
                      </m:sSub>
                      <m:r>
                        <a:rPr lang="en-US" altLang="zh-CN" b="0" i="1" smtClean="0">
                          <a:solidFill>
                            <a:prstClr val="black"/>
                          </a:solidFill>
                          <a:latin typeface="Cambria Math" panose="02040503050406030204" pitchFamily="18" charset="0"/>
                          <a:ea typeface="微软雅黑" panose="020B0503020204020204" pitchFamily="34" charset="-122"/>
                        </a:rPr>
                        <m:t>)−</m:t>
                      </m:r>
                      <m:r>
                        <a:rPr lang="zh-CN" altLang="en-US" b="0" i="1" smtClean="0">
                          <a:solidFill>
                            <a:prstClr val="black"/>
                          </a:solidFill>
                          <a:latin typeface="Cambria Math" panose="02040503050406030204" pitchFamily="18" charset="0"/>
                          <a:ea typeface="微软雅黑" panose="020B0503020204020204" pitchFamily="34" charset="-122"/>
                        </a:rPr>
                        <m:t>𝜂</m:t>
                      </m:r>
                      <m:r>
                        <a:rPr lang="zh-CN" altLang="en-US"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𝑓</m:t>
                      </m:r>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0</m:t>
                              </m:r>
                            </m:sub>
                          </m:sSub>
                        </m:e>
                      </m:d>
                    </m:oMath>
                  </m:oMathPara>
                </a14:m>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4546092" y="2627065"/>
                <a:ext cx="3099816" cy="369332"/>
              </a:xfrm>
              <a:prstGeom prst="rect">
                <a:avLst/>
              </a:prstGeom>
              <a:blipFill rotWithShape="1">
                <a:blip r:embed="rId7"/>
                <a:stretch>
                  <a:fillRect l="-4" t="-19" r="16" b="1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p:cNvSpPr/>
              <p:nvPr/>
            </p:nvSpPr>
            <p:spPr>
              <a:xfrm>
                <a:off x="752434" y="3310416"/>
                <a:ext cx="10725350" cy="874407"/>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其中将 </a:t>
                </a:r>
                <a14:m>
                  <m:oMath xmlns:m="http://schemas.openxmlformats.org/officeDocument/2006/math">
                    <m:r>
                      <a:rPr lang="zh-CN" altLang="en-US" i="1">
                        <a:solidFill>
                          <a:prstClr val="black"/>
                        </a:solidFill>
                        <a:latin typeface="Cambria Math" panose="02040503050406030204" pitchFamily="18" charset="0"/>
                        <a:ea typeface="微软雅黑" panose="020B0503020204020204" pitchFamily="34" charset="-122"/>
                      </a:rPr>
                      <m:t>𝜂</m:t>
                    </m:r>
                  </m:oMath>
                </a14:m>
                <a:r>
                  <a:rPr lang="zh-CN" altLang="en-US" dirty="0">
                    <a:solidFill>
                      <a:prstClr val="black"/>
                    </a:solidFill>
                    <a:latin typeface="微软雅黑" panose="020B0503020204020204" pitchFamily="34" charset="-122"/>
                    <a:ea typeface="微软雅黑" panose="020B0503020204020204" pitchFamily="34" charset="-122"/>
                  </a:rPr>
                  <a:t> 称为步长（学习率），通过它可以控制移动的距离，设 </a:t>
                </a:r>
                <a14:m>
                  <m:oMath xmlns:m="http://schemas.openxmlformats.org/officeDocument/2006/math">
                    <m:r>
                      <a:rPr lang="zh-CN" altLang="en-US" i="1">
                        <a:solidFill>
                          <a:prstClr val="black"/>
                        </a:solidFill>
                        <a:latin typeface="Cambria Math" panose="02040503050406030204" pitchFamily="18" charset="0"/>
                        <a:ea typeface="微软雅黑" panose="020B0503020204020204" pitchFamily="34" charset="-122"/>
                      </a:rPr>
                      <m:t>𝜂</m:t>
                    </m:r>
                    <m:r>
                      <a:rPr lang="en-US" altLang="zh-CN"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0</m:t>
                    </m:r>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2</m:t>
                    </m:r>
                  </m:oMath>
                </a14:m>
                <a:r>
                  <a:rPr lang="zh-CN" altLang="en-US" dirty="0">
                    <a:solidFill>
                      <a:prstClr val="black"/>
                    </a:solidFill>
                    <a:latin typeface="微软雅黑" panose="020B0503020204020204" pitchFamily="34" charset="-122"/>
                    <a:ea typeface="微软雅黑" panose="020B0503020204020204" pitchFamily="34" charset="-122"/>
                  </a:rPr>
                  <a:t> 。此时，起点下降到了</a:t>
                </a:r>
                <a:r>
                  <a:rPr lang="en-US" altLang="zh-CN" dirty="0">
                    <a:solidFill>
                      <a:prstClr val="black"/>
                    </a:solidFill>
                    <a:latin typeface="微软雅黑" panose="020B0503020204020204" pitchFamily="34" charset="-122"/>
                    <a:ea typeface="微软雅黑" panose="020B0503020204020204" pitchFamily="34" charset="-122"/>
                  </a:rPr>
                  <a:t>6</a:t>
                </a:r>
                <a:r>
                  <a:rPr lang="zh-CN" altLang="en-US" dirty="0">
                    <a:solidFill>
                      <a:prstClr val="black"/>
                    </a:solidFill>
                    <a:latin typeface="微软雅黑" panose="020B0503020204020204" pitchFamily="34" charset="-122"/>
                    <a:ea typeface="微软雅黑" panose="020B0503020204020204" pitchFamily="34" charset="-122"/>
                  </a:rPr>
                  <a:t>这个位置。</a:t>
                </a:r>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p:sp>
            <p:nvSpPr>
              <p:cNvPr id="17" name="矩形 16"/>
              <p:cNvSpPr>
                <a:spLocks noRot="1" noChangeAspect="1" noMove="1" noResize="1" noEditPoints="1" noAdjustHandles="1" noChangeArrowheads="1" noChangeShapeType="1" noTextEdit="1"/>
              </p:cNvSpPr>
              <p:nvPr/>
            </p:nvSpPr>
            <p:spPr>
              <a:xfrm>
                <a:off x="752434" y="3310416"/>
                <a:ext cx="10725350" cy="874407"/>
              </a:xfrm>
              <a:prstGeom prst="rect">
                <a:avLst/>
              </a:prstGeom>
              <a:blipFill rotWithShape="1">
                <a:blip r:embed="rId8"/>
                <a:stretch>
                  <a:fillRect l="-6" t="-18" r="1"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752434" y="5011917"/>
                <a:ext cx="5071872" cy="369332"/>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i="1" smtClean="0">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1</m:t>
                              </m:r>
                            </m:sub>
                          </m:sSub>
                        </m:e>
                      </m:d>
                      <m:r>
                        <a:rPr lang="en-US" altLang="zh-CN" i="1" smtClean="0">
                          <a:solidFill>
                            <a:prstClr val="black"/>
                          </a:solidFill>
                          <a:latin typeface="Cambria Math" panose="02040503050406030204" pitchFamily="18" charset="0"/>
                          <a:ea typeface="微软雅黑" panose="020B0503020204020204" pitchFamily="34" charset="-122"/>
                        </a:rPr>
                        <m:t>=</m:t>
                      </m:r>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i="1">
                                  <a:solidFill>
                                    <a:prstClr val="black"/>
                                  </a:solidFill>
                                  <a:latin typeface="Cambria Math" panose="02040503050406030204" pitchFamily="18" charset="0"/>
                                  <a:ea typeface="微软雅黑" panose="020B0503020204020204" pitchFamily="34" charset="-122"/>
                                </a:rPr>
                                <m:t>0</m:t>
                              </m:r>
                            </m:sub>
                          </m:sSub>
                        </m:e>
                      </m:d>
                      <m:r>
                        <a:rPr lang="en-US" altLang="zh-CN" b="0" i="1" smtClean="0">
                          <a:solidFill>
                            <a:prstClr val="black"/>
                          </a:solidFill>
                          <a:latin typeface="Cambria Math" panose="02040503050406030204" pitchFamily="18" charset="0"/>
                          <a:ea typeface="微软雅黑" panose="020B0503020204020204" pitchFamily="34" charset="-122"/>
                        </a:rPr>
                        <m:t>−</m:t>
                      </m:r>
                      <m:r>
                        <a:rPr lang="zh-CN" altLang="en-US" b="0" i="1" smtClean="0">
                          <a:solidFill>
                            <a:prstClr val="black"/>
                          </a:solidFill>
                          <a:latin typeface="Cambria Math" panose="02040503050406030204" pitchFamily="18" charset="0"/>
                          <a:ea typeface="微软雅黑" panose="020B0503020204020204" pitchFamily="34" charset="-122"/>
                        </a:rPr>
                        <m:t>𝜂</m:t>
                      </m:r>
                      <m:r>
                        <a:rPr lang="zh-CN" altLang="en-US"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𝑓</m:t>
                      </m:r>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0</m:t>
                              </m:r>
                            </m:sub>
                          </m:sSub>
                        </m:e>
                      </m:d>
                      <m:r>
                        <a:rPr lang="en-US" altLang="zh-CN" b="0" i="1" smtClean="0">
                          <a:solidFill>
                            <a:prstClr val="black"/>
                          </a:solidFill>
                          <a:latin typeface="Cambria Math" panose="02040503050406030204" pitchFamily="18" charset="0"/>
                          <a:ea typeface="微软雅黑" panose="020B0503020204020204" pitchFamily="34" charset="-122"/>
                        </a:rPr>
                        <m:t>=</m:t>
                      </m:r>
                      <m:d>
                        <m:dPr>
                          <m:ctrlPr>
                            <a:rPr lang="en-US" altLang="zh-CN" b="0" i="1" smtClean="0">
                              <a:solidFill>
                                <a:prstClr val="black"/>
                              </a:solidFill>
                              <a:latin typeface="Cambria Math" panose="02040503050406030204" pitchFamily="18" charset="0"/>
                              <a:ea typeface="微软雅黑" panose="020B0503020204020204" pitchFamily="34" charset="-122"/>
                            </a:rPr>
                          </m:ctrlPr>
                        </m:dPr>
                        <m:e>
                          <m:r>
                            <a:rPr lang="en-US" altLang="zh-CN" b="0" i="1" smtClean="0">
                              <a:solidFill>
                                <a:prstClr val="black"/>
                              </a:solidFill>
                              <a:latin typeface="Cambria Math" panose="02040503050406030204" pitchFamily="18" charset="0"/>
                              <a:ea typeface="微软雅黑" panose="020B0503020204020204" pitchFamily="34" charset="-122"/>
                            </a:rPr>
                            <m:t>10</m:t>
                          </m:r>
                        </m:e>
                      </m:d>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0</m:t>
                      </m:r>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2</m:t>
                      </m:r>
                      <m:r>
                        <a:rPr lang="en-US" altLang="zh-CN" b="0" i="1" smtClean="0">
                          <a:solidFill>
                            <a:prstClr val="black"/>
                          </a:solidFill>
                          <a:latin typeface="Cambria Math" panose="02040503050406030204" pitchFamily="18" charset="0"/>
                          <a:ea typeface="微软雅黑" panose="020B0503020204020204" pitchFamily="34" charset="-122"/>
                        </a:rPr>
                        <m:t>∗</m:t>
                      </m:r>
                      <m:d>
                        <m:dPr>
                          <m:ctrlPr>
                            <a:rPr lang="en-US" altLang="zh-CN" b="0" i="1" smtClean="0">
                              <a:solidFill>
                                <a:prstClr val="black"/>
                              </a:solidFill>
                              <a:latin typeface="Cambria Math" panose="02040503050406030204" pitchFamily="18" charset="0"/>
                              <a:ea typeface="微软雅黑" panose="020B0503020204020204" pitchFamily="34" charset="-122"/>
                            </a:rPr>
                          </m:ctrlPr>
                        </m:dPr>
                        <m:e>
                          <m:r>
                            <a:rPr lang="en-US" altLang="zh-CN" b="0" i="1" smtClean="0">
                              <a:solidFill>
                                <a:prstClr val="black"/>
                              </a:solidFill>
                              <a:latin typeface="Cambria Math" panose="02040503050406030204" pitchFamily="18" charset="0"/>
                              <a:ea typeface="微软雅黑" panose="020B0503020204020204" pitchFamily="34" charset="-122"/>
                            </a:rPr>
                            <m:t>20</m:t>
                          </m:r>
                        </m:e>
                      </m:d>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6</m:t>
                      </m:r>
                    </m:oMath>
                  </m:oMathPara>
                </a14:m>
                <a:endParaRPr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a:xfrm>
                <a:off x="752434" y="5011917"/>
                <a:ext cx="5071872" cy="369332"/>
              </a:xfrm>
              <a:prstGeom prst="rect">
                <a:avLst/>
              </a:prstGeom>
              <a:blipFill rotWithShape="1">
                <a:blip r:embed="rId9"/>
                <a:stretch>
                  <a:fillRect l="-12" t="-135" r="2" b="70"/>
                </a:stretch>
              </a:blipFill>
            </p:spPr>
            <p:txBody>
              <a:bodyPr/>
              <a:lstStyle/>
              <a:p>
                <a:r>
                  <a:rPr lang="zh-CN" altLang="en-US">
                    <a:noFill/>
                  </a:rPr>
                  <a:t> </a:t>
                </a:r>
              </a:p>
            </p:txBody>
          </p:sp>
        </mc:Fallback>
      </mc:AlternateContent>
      <p:pic>
        <p:nvPicPr>
          <p:cNvPr id="8" name="图片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97744" y="3977002"/>
            <a:ext cx="3557715" cy="246075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求解方式：梯度下降法</a:t>
            </a:r>
            <a:endParaRPr lang="zh-CN" altLang="en-US"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752434" y="1413453"/>
            <a:ext cx="10725350" cy="458908"/>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开始迭代更新起点位置。</a:t>
            </a:r>
            <a:endParaRPr lang="zh-CN" altLang="en-US"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3560064" y="2381141"/>
                <a:ext cx="5071872" cy="369332"/>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i="1" smtClean="0">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2</m:t>
                              </m:r>
                            </m:sub>
                          </m:sSub>
                        </m:e>
                      </m:d>
                      <m:r>
                        <a:rPr lang="en-US" altLang="zh-CN" i="1" smtClean="0">
                          <a:solidFill>
                            <a:prstClr val="black"/>
                          </a:solidFill>
                          <a:latin typeface="Cambria Math" panose="02040503050406030204" pitchFamily="18" charset="0"/>
                          <a:ea typeface="微软雅黑" panose="020B0503020204020204" pitchFamily="34" charset="-122"/>
                        </a:rPr>
                        <m:t>=</m:t>
                      </m:r>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1</m:t>
                              </m:r>
                            </m:sub>
                          </m:sSub>
                        </m:e>
                      </m:d>
                      <m:r>
                        <a:rPr lang="en-US" altLang="zh-CN" b="0" i="1" smtClean="0">
                          <a:solidFill>
                            <a:prstClr val="black"/>
                          </a:solidFill>
                          <a:latin typeface="Cambria Math" panose="02040503050406030204" pitchFamily="18" charset="0"/>
                          <a:ea typeface="微软雅黑" panose="020B0503020204020204" pitchFamily="34" charset="-122"/>
                        </a:rPr>
                        <m:t>−</m:t>
                      </m:r>
                      <m:r>
                        <a:rPr lang="zh-CN" altLang="en-US" b="0" i="1" smtClean="0">
                          <a:solidFill>
                            <a:prstClr val="black"/>
                          </a:solidFill>
                          <a:latin typeface="Cambria Math" panose="02040503050406030204" pitchFamily="18" charset="0"/>
                          <a:ea typeface="微软雅黑" panose="020B0503020204020204" pitchFamily="34" charset="-122"/>
                        </a:rPr>
                        <m:t>𝜂</m:t>
                      </m:r>
                      <m:r>
                        <a:rPr lang="zh-CN" altLang="en-US"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𝑓</m:t>
                      </m:r>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1</m:t>
                              </m:r>
                            </m:sub>
                          </m:sSub>
                        </m:e>
                      </m:d>
                      <m:r>
                        <a:rPr lang="en-US" altLang="zh-CN" b="0" i="1" smtClean="0">
                          <a:solidFill>
                            <a:prstClr val="black"/>
                          </a:solidFill>
                          <a:latin typeface="Cambria Math" panose="02040503050406030204" pitchFamily="18" charset="0"/>
                          <a:ea typeface="微软雅黑" panose="020B0503020204020204" pitchFamily="34" charset="-122"/>
                        </a:rPr>
                        <m:t>=</m:t>
                      </m:r>
                      <m:d>
                        <m:dPr>
                          <m:ctrlPr>
                            <a:rPr lang="en-US" altLang="zh-CN" b="0" i="1" smtClean="0">
                              <a:solidFill>
                                <a:prstClr val="black"/>
                              </a:solidFill>
                              <a:latin typeface="Cambria Math" panose="02040503050406030204" pitchFamily="18" charset="0"/>
                              <a:ea typeface="微软雅黑" panose="020B0503020204020204" pitchFamily="34" charset="-122"/>
                            </a:rPr>
                          </m:ctrlPr>
                        </m:dPr>
                        <m:e>
                          <m:r>
                            <a:rPr lang="en-US" altLang="zh-CN" b="0" i="1" smtClean="0">
                              <a:solidFill>
                                <a:prstClr val="black"/>
                              </a:solidFill>
                              <a:latin typeface="Cambria Math" panose="02040503050406030204" pitchFamily="18" charset="0"/>
                              <a:ea typeface="微软雅黑" panose="020B0503020204020204" pitchFamily="34" charset="-122"/>
                            </a:rPr>
                            <m:t>6</m:t>
                          </m:r>
                        </m:e>
                      </m:d>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0</m:t>
                      </m:r>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2</m:t>
                      </m:r>
                      <m:r>
                        <a:rPr lang="en-US" altLang="zh-CN" b="0" i="1" smtClean="0">
                          <a:solidFill>
                            <a:prstClr val="black"/>
                          </a:solidFill>
                          <a:latin typeface="Cambria Math" panose="02040503050406030204" pitchFamily="18" charset="0"/>
                          <a:ea typeface="微软雅黑" panose="020B0503020204020204" pitchFamily="34" charset="-122"/>
                        </a:rPr>
                        <m:t>∗</m:t>
                      </m:r>
                      <m:d>
                        <m:dPr>
                          <m:ctrlPr>
                            <a:rPr lang="en-US" altLang="zh-CN" b="0" i="1" smtClean="0">
                              <a:solidFill>
                                <a:prstClr val="black"/>
                              </a:solidFill>
                              <a:latin typeface="Cambria Math" panose="02040503050406030204" pitchFamily="18" charset="0"/>
                              <a:ea typeface="微软雅黑" panose="020B0503020204020204" pitchFamily="34" charset="-122"/>
                            </a:rPr>
                          </m:ctrlPr>
                        </m:dPr>
                        <m:e>
                          <m:r>
                            <a:rPr lang="en-US" altLang="zh-CN" b="0" i="1" smtClean="0">
                              <a:solidFill>
                                <a:prstClr val="black"/>
                              </a:solidFill>
                              <a:latin typeface="Cambria Math" panose="02040503050406030204" pitchFamily="18" charset="0"/>
                              <a:ea typeface="微软雅黑" panose="020B0503020204020204" pitchFamily="34" charset="-122"/>
                            </a:rPr>
                            <m:t>12</m:t>
                          </m:r>
                        </m:e>
                      </m:d>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3</m:t>
                      </m:r>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6</m:t>
                      </m:r>
                    </m:oMath>
                  </m:oMathPara>
                </a14:m>
                <a:endParaRPr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a:xfrm>
                <a:off x="3560064" y="2381141"/>
                <a:ext cx="5071872" cy="369332"/>
              </a:xfrm>
              <a:prstGeom prst="rect">
                <a:avLst/>
              </a:prstGeom>
              <a:blipFill rotWithShape="1">
                <a:blip r:embed="rId6"/>
                <a:stretch>
                  <a:fillRect l="-5" t="-142" r="8" b="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3560064" y="1933843"/>
                <a:ext cx="5071872" cy="40421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𝑓</m:t>
                      </m:r>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1</m:t>
                              </m:r>
                            </m:sub>
                          </m:sSub>
                        </m:e>
                      </m:d>
                      <m:r>
                        <a:rPr lang="en-US" altLang="zh-CN" b="0" i="1" smtClean="0">
                          <a:solidFill>
                            <a:prstClr val="black"/>
                          </a:solidFill>
                          <a:latin typeface="Cambria Math" panose="02040503050406030204" pitchFamily="18" charset="0"/>
                          <a:ea typeface="微软雅黑" panose="020B0503020204020204" pitchFamily="34" charset="-122"/>
                        </a:rPr>
                        <m:t>=</m:t>
                      </m:r>
                      <m:sSup>
                        <m:sSupPr>
                          <m:ctrlPr>
                            <a:rPr lang="en-US" altLang="zh-CN" b="0" i="1" smtClean="0">
                              <a:solidFill>
                                <a:prstClr val="black"/>
                              </a:solidFill>
                              <a:latin typeface="Cambria Math" panose="02040503050406030204" pitchFamily="18" charset="0"/>
                              <a:ea typeface="微软雅黑" panose="020B0503020204020204" pitchFamily="34" charset="-122"/>
                            </a:rPr>
                          </m:ctrlPr>
                        </m:sSupPr>
                        <m:e>
                          <m:r>
                            <a:rPr lang="en-US" altLang="zh-CN" b="0" i="1" smtClean="0">
                              <a:solidFill>
                                <a:prstClr val="black"/>
                              </a:solidFill>
                              <a:latin typeface="Cambria Math" panose="02040503050406030204" pitchFamily="18" charset="0"/>
                              <a:ea typeface="微软雅黑" panose="020B0503020204020204" pitchFamily="34" charset="-122"/>
                            </a:rPr>
                            <m:t>𝑓</m:t>
                          </m:r>
                        </m:e>
                        <m:sup>
                          <m:r>
                            <a:rPr lang="en-US" altLang="zh-CN" b="0" i="1" smtClean="0">
                              <a:solidFill>
                                <a:prstClr val="black"/>
                              </a:solidFill>
                              <a:latin typeface="Cambria Math" panose="02040503050406030204" pitchFamily="18" charset="0"/>
                              <a:ea typeface="微软雅黑" panose="020B0503020204020204" pitchFamily="34" charset="-122"/>
                            </a:rPr>
                            <m:t>′</m:t>
                          </m:r>
                        </m:sup>
                      </m:sSup>
                      <m:d>
                        <m:dPr>
                          <m:ctrlPr>
                            <a:rPr lang="en-US" altLang="zh-CN" b="0" i="1" smtClean="0">
                              <a:solidFill>
                                <a:prstClr val="black"/>
                              </a:solidFill>
                              <a:latin typeface="Cambria Math" panose="02040503050406030204" pitchFamily="18" charset="0"/>
                              <a:ea typeface="微软雅黑" panose="020B0503020204020204" pitchFamily="34" charset="-122"/>
                            </a:rPr>
                          </m:ctrlPr>
                        </m:dPr>
                        <m:e>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en-US" altLang="zh-CN" i="1">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1</m:t>
                              </m:r>
                            </m:sub>
                          </m:sSub>
                        </m:e>
                      </m:d>
                      <m:r>
                        <a:rPr lang="en-US" altLang="zh-CN" b="0" i="1" smtClean="0">
                          <a:solidFill>
                            <a:prstClr val="black"/>
                          </a:solidFill>
                          <a:latin typeface="Cambria Math" panose="02040503050406030204" pitchFamily="18" charset="0"/>
                          <a:ea typeface="微软雅黑" panose="020B0503020204020204" pitchFamily="34" charset="-122"/>
                        </a:rPr>
                        <m:t>=(</m:t>
                      </m:r>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2</m:t>
                          </m:r>
                          <m:r>
                            <a:rPr lang="en-US" altLang="zh-CN" b="0" i="1" smtClean="0">
                              <a:solidFill>
                                <a:prstClr val="black"/>
                              </a:solidFill>
                              <a:latin typeface="Cambria Math" panose="02040503050406030204" pitchFamily="18" charset="0"/>
                              <a:ea typeface="微软雅黑" panose="020B0503020204020204" pitchFamily="34" charset="-122"/>
                            </a:rPr>
                            <m:t>𝑥</m:t>
                          </m:r>
                          <m:r>
                            <a:rPr lang="en-US" altLang="zh-CN" b="0" i="1" smtClean="0">
                              <a:solidFill>
                                <a:prstClr val="black"/>
                              </a:solidFill>
                              <a:latin typeface="Cambria Math" panose="02040503050406030204" pitchFamily="18" charset="0"/>
                              <a:ea typeface="微软雅黑" panose="020B0503020204020204" pitchFamily="34" charset="-122"/>
                            </a:rPr>
                            <m:t>|</m:t>
                          </m:r>
                        </m:e>
                        <m:sub>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1</m:t>
                              </m:r>
                            </m:sub>
                          </m:sSub>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6</m:t>
                          </m:r>
                        </m:sub>
                      </m:sSub>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1</m:t>
                      </m:r>
                      <m:r>
                        <a:rPr lang="en-US" altLang="zh-CN" i="1">
                          <a:solidFill>
                            <a:prstClr val="black"/>
                          </a:solidFill>
                          <a:latin typeface="Cambria Math" panose="02040503050406030204" pitchFamily="18" charset="0"/>
                          <a:ea typeface="微软雅黑" panose="020B0503020204020204" pitchFamily="34" charset="-122"/>
                        </a:rPr>
                        <m:t>2</m:t>
                      </m:r>
                      <m:r>
                        <a:rPr lang="en-US" altLang="zh-CN" b="0" i="1" smtClean="0">
                          <a:solidFill>
                            <a:prstClr val="black"/>
                          </a:solidFill>
                          <a:latin typeface="Cambria Math" panose="02040503050406030204" pitchFamily="18" charset="0"/>
                          <a:ea typeface="微软雅黑" panose="020B0503020204020204" pitchFamily="34" charset="-122"/>
                        </a:rPr>
                        <m:t>)</m:t>
                      </m:r>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3560064" y="1933843"/>
                <a:ext cx="5071872" cy="404213"/>
              </a:xfrm>
              <a:prstGeom prst="rect">
                <a:avLst/>
              </a:prstGeom>
              <a:blipFill rotWithShape="1">
                <a:blip r:embed="rId7"/>
                <a:stretch>
                  <a:fillRect l="-5" t="-66" r="8" b="154"/>
                </a:stretch>
              </a:blipFill>
            </p:spPr>
            <p:txBody>
              <a:bodyPr/>
              <a:lstStyle/>
              <a:p>
                <a:r>
                  <a:rPr lang="zh-CN" altLang="en-US">
                    <a:noFill/>
                  </a:rPr>
                  <a:t> </a:t>
                </a:r>
              </a:p>
            </p:txBody>
          </p:sp>
        </mc:Fallback>
      </mc:AlternateContent>
      <p:sp>
        <p:nvSpPr>
          <p:cNvPr id="5" name="文本框 4"/>
          <p:cNvSpPr txBox="1"/>
          <p:nvPr/>
        </p:nvSpPr>
        <p:spPr>
          <a:xfrm rot="5400000">
            <a:off x="5878632" y="2737008"/>
            <a:ext cx="434734" cy="461665"/>
          </a:xfrm>
          <a:prstGeom prst="rect">
            <a:avLst/>
          </a:prstGeom>
          <a:noFill/>
        </p:spPr>
        <p:txBody>
          <a:bodyPr wrap="none" rtlCol="0">
            <a:spAutoFit/>
          </a:bodyPr>
          <a:lstStyle/>
          <a:p>
            <a:r>
              <a:rPr lang="en-US" altLang="zh-CN" sz="2400" b="1" dirty="0"/>
              <a:t>…</a:t>
            </a:r>
            <a:endParaRPr lang="zh-CN" altLang="en-US" sz="2400" b="1" dirty="0"/>
          </a:p>
        </p:txBody>
      </p:sp>
      <mc:AlternateContent xmlns:mc="http://schemas.openxmlformats.org/markup-compatibility/2006">
        <mc:Choice xmlns:a14="http://schemas.microsoft.com/office/drawing/2010/main" Requires="a14">
          <p:sp>
            <p:nvSpPr>
              <p:cNvPr id="23" name="矩形 22"/>
              <p:cNvSpPr/>
              <p:nvPr/>
            </p:nvSpPr>
            <p:spPr>
              <a:xfrm>
                <a:off x="752434" y="3136759"/>
                <a:ext cx="10725350" cy="458908"/>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重复上述过程到第 </a:t>
                </a:r>
                <a:r>
                  <a:rPr lang="en-US" altLang="zh-CN" dirty="0">
                    <a:solidFill>
                      <a:prstClr val="black"/>
                    </a:solidFill>
                    <a:latin typeface="微软雅黑" panose="020B0503020204020204" pitchFamily="34" charset="-122"/>
                    <a:ea typeface="微软雅黑" panose="020B0503020204020204" pitchFamily="34" charset="-122"/>
                  </a:rPr>
                  <a:t>10 </a:t>
                </a:r>
                <a:r>
                  <a:rPr lang="zh-CN" altLang="en-US" dirty="0">
                    <a:solidFill>
                      <a:prstClr val="black"/>
                    </a:solidFill>
                    <a:latin typeface="微软雅黑" panose="020B0503020204020204" pitchFamily="34" charset="-122"/>
                    <a:ea typeface="微软雅黑" panose="020B0503020204020204" pitchFamily="34" charset="-122"/>
                  </a:rPr>
                  <a:t>次，小球基本上就到了最低点，即有 </a:t>
                </a:r>
                <a14:m>
                  <m:oMath xmlns:m="http://schemas.openxmlformats.org/officeDocument/2006/math">
                    <m:sSub>
                      <m:sSubPr>
                        <m:ctrlPr>
                          <a:rPr lang="en-US" altLang="zh-CN"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10</m:t>
                        </m:r>
                      </m:sub>
                    </m:sSub>
                    <m:r>
                      <a:rPr lang="en-US" altLang="zh-CN"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0</m:t>
                    </m:r>
                  </m:oMath>
                </a14:m>
                <a:r>
                  <a:rPr lang="zh-CN" altLang="en-US"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p:sp>
            <p:nvSpPr>
              <p:cNvPr id="23" name="矩形 22"/>
              <p:cNvSpPr>
                <a:spLocks noRot="1" noChangeAspect="1" noMove="1" noResize="1" noEditPoints="1" noAdjustHandles="1" noChangeArrowheads="1" noChangeShapeType="1" noTextEdit="1"/>
              </p:cNvSpPr>
              <p:nvPr/>
            </p:nvSpPr>
            <p:spPr>
              <a:xfrm>
                <a:off x="752434" y="3136759"/>
                <a:ext cx="10725350" cy="458908"/>
              </a:xfrm>
              <a:prstGeom prst="rect">
                <a:avLst/>
              </a:prstGeom>
              <a:blipFill rotWithShape="1">
                <a:blip r:embed="rId8"/>
                <a:stretch>
                  <a:fillRect l="-6" t="-108" r="1" b="65"/>
                </a:stretch>
              </a:blipFill>
            </p:spPr>
            <p:txBody>
              <a:bodyPr/>
              <a:lstStyle/>
              <a:p>
                <a:r>
                  <a:rPr lang="zh-CN" altLang="en-US">
                    <a:noFill/>
                  </a:rPr>
                  <a:t> </a:t>
                </a:r>
              </a:p>
            </p:txBody>
          </p:sp>
        </mc:Fallback>
      </mc:AlternateContent>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8499" y="3730351"/>
            <a:ext cx="5715000" cy="2857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求解方式：梯度下降法</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矩形 14"/>
              <p:cNvSpPr/>
              <p:nvPr/>
            </p:nvSpPr>
            <p:spPr>
              <a:xfrm>
                <a:off x="752434" y="1413453"/>
                <a:ext cx="10725350" cy="874407"/>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把每一次的梯度向量 </a:t>
                </a:r>
                <a14:m>
                  <m:oMath xmlns:m="http://schemas.openxmlformats.org/officeDocument/2006/math">
                    <m:r>
                      <a:rPr lang="zh-CN" altLang="en-US" i="1">
                        <a:solidFill>
                          <a:prstClr val="black"/>
                        </a:solidFill>
                        <a:latin typeface="Cambria Math" panose="02040503050406030204" pitchFamily="18" charset="0"/>
                        <a:ea typeface="微软雅黑" panose="020B0503020204020204" pitchFamily="34" charset="-122"/>
                      </a:rPr>
                      <m:t>𝛻</m:t>
                    </m:r>
                    <m:r>
                      <a:rPr lang="en-US" altLang="zh-CN" i="1">
                        <a:solidFill>
                          <a:prstClr val="black"/>
                        </a:solidFill>
                        <a:latin typeface="Cambria Math" panose="02040503050406030204" pitchFamily="18" charset="0"/>
                        <a:ea typeface="微软雅黑" panose="020B0503020204020204" pitchFamily="34" charset="-122"/>
                      </a:rPr>
                      <m:t>𝑓</m:t>
                    </m:r>
                  </m:oMath>
                </a14:m>
                <a:r>
                  <a:rPr lang="zh-CN" altLang="en-US" dirty="0">
                    <a:solidFill>
                      <a:prstClr val="black"/>
                    </a:solidFill>
                    <a:latin typeface="微软雅黑" panose="020B0503020204020204" pitchFamily="34" charset="-122"/>
                    <a:ea typeface="微软雅黑" panose="020B0503020204020204" pitchFamily="34" charset="-122"/>
                  </a:rPr>
                  <a:t> 的模长 </a:t>
                </a:r>
                <a14:m>
                  <m:oMath xmlns:m="http://schemas.openxmlformats.org/officeDocument/2006/math">
                    <m:r>
                      <a:rPr lang="en-US" altLang="zh-CN" i="1">
                        <a:solidFill>
                          <a:prstClr val="black"/>
                        </a:solidFill>
                        <a:latin typeface="Cambria Math" panose="02040503050406030204" pitchFamily="18" charset="0"/>
                        <a:ea typeface="微软雅黑" panose="020B0503020204020204" pitchFamily="34" charset="-122"/>
                      </a:rPr>
                      <m:t>||</m:t>
                    </m:r>
                    <m:r>
                      <a:rPr lang="zh-CN" altLang="en-US" i="1">
                        <a:solidFill>
                          <a:prstClr val="black"/>
                        </a:solidFill>
                        <a:latin typeface="Cambria Math" panose="02040503050406030204" pitchFamily="18" charset="0"/>
                        <a:ea typeface="微软雅黑" panose="020B0503020204020204" pitchFamily="34" charset="-122"/>
                      </a:rPr>
                      <m:t>𝛻</m:t>
                    </m:r>
                    <m:r>
                      <a:rPr lang="en-US" altLang="zh-CN" i="1">
                        <a:solidFill>
                          <a:prstClr val="black"/>
                        </a:solidFill>
                        <a:latin typeface="Cambria Math" panose="02040503050406030204" pitchFamily="18" charset="0"/>
                        <a:ea typeface="微软雅黑" panose="020B0503020204020204" pitchFamily="34" charset="-122"/>
                      </a:rPr>
                      <m:t>𝑓</m:t>
                    </m:r>
                    <m:r>
                      <a:rPr lang="en-US" altLang="zh-CN" b="0" i="1" smtClean="0">
                        <a:solidFill>
                          <a:prstClr val="black"/>
                        </a:solidFill>
                        <a:latin typeface="Cambria Math" panose="02040503050406030204" pitchFamily="18" charset="0"/>
                        <a:ea typeface="微软雅黑" panose="020B0503020204020204" pitchFamily="34" charset="-122"/>
                      </a:rPr>
                      <m:t>||</m:t>
                    </m:r>
                  </m:oMath>
                </a14:m>
                <a:r>
                  <a:rPr lang="zh-CN" altLang="en-US" dirty="0">
                    <a:solidFill>
                      <a:prstClr val="black"/>
                    </a:solidFill>
                    <a:latin typeface="微软雅黑" panose="020B0503020204020204" pitchFamily="34" charset="-122"/>
                    <a:ea typeface="微软雅黑" panose="020B0503020204020204" pitchFamily="34" charset="-122"/>
                  </a:rPr>
                  <a:t> 列出来。可以看到是在不断减小的，因此这种方法称为梯度下降法。</a:t>
                </a:r>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p:sp>
            <p:nvSpPr>
              <p:cNvPr id="15" name="矩形 14"/>
              <p:cNvSpPr>
                <a:spLocks noRot="1" noChangeAspect="1" noMove="1" noResize="1" noEditPoints="1" noAdjustHandles="1" noChangeArrowheads="1" noChangeShapeType="1" noTextEdit="1"/>
              </p:cNvSpPr>
              <p:nvPr/>
            </p:nvSpPr>
            <p:spPr>
              <a:xfrm>
                <a:off x="752434" y="1413453"/>
                <a:ext cx="10725350" cy="874407"/>
              </a:xfrm>
              <a:prstGeom prst="rect">
                <a:avLst/>
              </a:prstGeom>
              <a:blipFill rotWithShape="1">
                <a:blip r:embed="rId6"/>
                <a:stretch>
                  <a:fillRect l="-6" t="-66" r="1"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格 6"/>
              <p:cNvGraphicFramePr>
                <a:graphicFrameLocks noGrp="1"/>
              </p:cNvGraphicFramePr>
              <p:nvPr/>
            </p:nvGraphicFramePr>
            <p:xfrm>
              <a:off x="1304730" y="3070073"/>
              <a:ext cx="9582540" cy="1311609"/>
            </p:xfrm>
            <a:graphic>
              <a:graphicData uri="http://schemas.openxmlformats.org/drawingml/2006/table">
                <a:tbl>
                  <a:tblPr firstRow="1" bandRow="1">
                    <a:tableStyleId>{5940675A-B579-460E-94D1-54222C63F5DA}</a:tableStyleId>
                  </a:tblPr>
                  <a:tblGrid>
                    <a:gridCol w="798545"/>
                    <a:gridCol w="798545"/>
                    <a:gridCol w="798545"/>
                    <a:gridCol w="798545"/>
                    <a:gridCol w="798545"/>
                    <a:gridCol w="798545"/>
                    <a:gridCol w="798545"/>
                    <a:gridCol w="798545"/>
                    <a:gridCol w="798545"/>
                    <a:gridCol w="798545"/>
                    <a:gridCol w="798545"/>
                    <a:gridCol w="798545"/>
                  </a:tblGrid>
                  <a:tr h="437203">
                    <a:tc>
                      <a:txBody>
                        <a:bodyPr/>
                        <a:lstStyle/>
                        <a:p>
                          <a:pPr algn="ctr"/>
                          <a:endParaRPr lang="zh-CN" altLang="en-US" sz="2100" dirty="0"/>
                        </a:p>
                      </a:txBody>
                      <a:tcPr marL="107804" marR="107804" marT="53902" marB="53902" anchor="ctr">
                        <a:lnL w="28575"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0</m:t>
                                    </m:r>
                                  </m:sub>
                                </m:sSub>
                              </m:oMath>
                            </m:oMathPara>
                          </a14:m>
                          <a:endParaRPr lang="zh-CN" altLang="en-US" sz="2100" dirty="0"/>
                        </a:p>
                      </a:txBody>
                      <a:tcPr marL="107804" marR="107804" marT="53902" marB="53902" anchor="ctr">
                        <a:lnT w="28575"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1</m:t>
                                    </m:r>
                                  </m:sub>
                                </m:sSub>
                              </m:oMath>
                            </m:oMathPara>
                          </a14:m>
                          <a:endParaRPr lang="zh-CN" altLang="en-US" sz="2100" dirty="0"/>
                        </a:p>
                      </a:txBody>
                      <a:tcPr marL="107804" marR="107804" marT="53902" marB="53902" anchor="ctr">
                        <a:lnT w="28575"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2</m:t>
                                    </m:r>
                                  </m:sub>
                                </m:sSub>
                              </m:oMath>
                            </m:oMathPara>
                          </a14:m>
                          <a:endParaRPr lang="zh-CN" altLang="en-US" sz="2100" dirty="0"/>
                        </a:p>
                      </a:txBody>
                      <a:tcPr marL="107804" marR="107804" marT="53902" marB="53902" anchor="ctr">
                        <a:lnT w="28575"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3</m:t>
                                    </m:r>
                                  </m:sub>
                                </m:sSub>
                              </m:oMath>
                            </m:oMathPara>
                          </a14:m>
                          <a:endParaRPr lang="zh-CN" altLang="en-US" sz="2100" dirty="0"/>
                        </a:p>
                      </a:txBody>
                      <a:tcPr marL="107804" marR="107804" marT="53902" marB="53902" anchor="ctr">
                        <a:lnT w="28575"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4</m:t>
                                    </m:r>
                                  </m:sub>
                                </m:sSub>
                              </m:oMath>
                            </m:oMathPara>
                          </a14:m>
                          <a:endParaRPr lang="zh-CN" altLang="en-US" sz="2100" dirty="0"/>
                        </a:p>
                      </a:txBody>
                      <a:tcPr marL="107804" marR="107804" marT="53902" marB="53902" anchor="ctr">
                        <a:lnT w="28575"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5</m:t>
                                    </m:r>
                                  </m:sub>
                                </m:sSub>
                              </m:oMath>
                            </m:oMathPara>
                          </a14:m>
                          <a:endParaRPr lang="zh-CN" altLang="en-US" sz="2100" dirty="0"/>
                        </a:p>
                      </a:txBody>
                      <a:tcPr marL="107804" marR="107804" marT="53902" marB="53902" anchor="ctr">
                        <a:lnT w="28575"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6</m:t>
                                    </m:r>
                                  </m:sub>
                                </m:sSub>
                              </m:oMath>
                            </m:oMathPara>
                          </a14:m>
                          <a:endParaRPr lang="zh-CN" altLang="en-US" sz="2100" dirty="0"/>
                        </a:p>
                      </a:txBody>
                      <a:tcPr marL="107804" marR="107804" marT="53902" marB="53902" anchor="ctr">
                        <a:lnT w="28575"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7</m:t>
                                    </m:r>
                                  </m:sub>
                                </m:sSub>
                              </m:oMath>
                            </m:oMathPara>
                          </a14:m>
                          <a:endParaRPr lang="zh-CN" altLang="en-US" sz="2100" dirty="0"/>
                        </a:p>
                      </a:txBody>
                      <a:tcPr marL="107804" marR="107804" marT="53902" marB="53902" anchor="ctr">
                        <a:lnT w="28575"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8</m:t>
                                    </m:r>
                                  </m:sub>
                                </m:sSub>
                              </m:oMath>
                            </m:oMathPara>
                          </a14:m>
                          <a:endParaRPr lang="zh-CN" altLang="en-US" sz="2100" dirty="0"/>
                        </a:p>
                      </a:txBody>
                      <a:tcPr marL="107804" marR="107804" marT="53902" marB="53902" anchor="ctr">
                        <a:lnT w="28575"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9</m:t>
                                    </m:r>
                                  </m:sub>
                                </m:sSub>
                              </m:oMath>
                            </m:oMathPara>
                          </a14:m>
                          <a:endParaRPr lang="zh-CN" altLang="en-US" sz="2100" dirty="0"/>
                        </a:p>
                      </a:txBody>
                      <a:tcPr marL="107804" marR="107804" marT="53902" marB="53902" anchor="ctr">
                        <a:lnT w="28575"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100" i="1" smtClean="0">
                                        <a:latin typeface="Cambria Math" panose="02040503050406030204" pitchFamily="18" charset="0"/>
                                      </a:rPr>
                                    </m:ctrlPr>
                                  </m:sSubPr>
                                  <m:e>
                                    <m:r>
                                      <a:rPr lang="en-US" altLang="zh-CN" sz="2100" b="0" i="1" smtClean="0">
                                        <a:latin typeface="Cambria Math" panose="02040503050406030204" pitchFamily="18" charset="0"/>
                                      </a:rPr>
                                      <m:t>𝑥</m:t>
                                    </m:r>
                                  </m:e>
                                  <m:sub>
                                    <m:r>
                                      <a:rPr lang="en-US" altLang="zh-CN" sz="2100" b="0" i="1" smtClean="0">
                                        <a:latin typeface="Cambria Math" panose="02040503050406030204" pitchFamily="18" charset="0"/>
                                      </a:rPr>
                                      <m:t>10</m:t>
                                    </m:r>
                                  </m:sub>
                                </m:sSub>
                              </m:oMath>
                            </m:oMathPara>
                          </a14:m>
                          <a:endParaRPr lang="zh-CN" altLang="en-US" sz="2100" dirty="0"/>
                        </a:p>
                      </a:txBody>
                      <a:tcPr marL="107804" marR="107804" marT="53902" marB="53902" anchor="ctr">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tcPr>
                    </a:tc>
                  </a:tr>
                  <a:tr h="437203">
                    <a:tc>
                      <a:txBody>
                        <a:bodyPr/>
                        <a:lstStyle/>
                        <a:p>
                          <a:pPr algn="ctr"/>
                          <a14:m>
                            <m:oMathPara xmlns:m="http://schemas.openxmlformats.org/officeDocument/2006/math">
                              <m:oMathParaPr>
                                <m:jc m:val="centerGroup"/>
                              </m:oMathParaPr>
                              <m:oMath xmlns:m="http://schemas.openxmlformats.org/officeDocument/2006/math">
                                <m:r>
                                  <a:rPr lang="en-US" altLang="zh-CN" sz="1800" b="0" i="1" smtClean="0">
                                    <a:solidFill>
                                      <a:prstClr val="black"/>
                                    </a:solidFill>
                                    <a:latin typeface="Cambria Math" panose="02040503050406030204" pitchFamily="18" charset="0"/>
                                    <a:ea typeface="微软雅黑" panose="020B0503020204020204" pitchFamily="34" charset="-122"/>
                                  </a:rPr>
                                  <m:t>||</m:t>
                                </m:r>
                                <m:r>
                                  <a:rPr lang="zh-CN" altLang="en-US" sz="1800" i="1" smtClean="0">
                                    <a:solidFill>
                                      <a:prstClr val="black"/>
                                    </a:solidFill>
                                    <a:latin typeface="Cambria Math" panose="02040503050406030204" pitchFamily="18" charset="0"/>
                                    <a:ea typeface="微软雅黑" panose="020B0503020204020204" pitchFamily="34" charset="-122"/>
                                  </a:rPr>
                                  <m:t>𝛻</m:t>
                                </m:r>
                                <m:r>
                                  <a:rPr lang="en-US" altLang="zh-CN" sz="1800" b="0" i="1" smtClean="0">
                                    <a:solidFill>
                                      <a:prstClr val="black"/>
                                    </a:solidFill>
                                    <a:latin typeface="Cambria Math" panose="02040503050406030204" pitchFamily="18" charset="0"/>
                                    <a:ea typeface="微软雅黑" panose="020B0503020204020204" pitchFamily="34" charset="-122"/>
                                  </a:rPr>
                                  <m:t>𝑓</m:t>
                                </m:r>
                                <m:r>
                                  <a:rPr lang="en-US" altLang="zh-CN" sz="1800" b="0" i="1" smtClean="0">
                                    <a:solidFill>
                                      <a:prstClr val="black"/>
                                    </a:solidFill>
                                    <a:latin typeface="Cambria Math" panose="02040503050406030204" pitchFamily="18" charset="0"/>
                                    <a:ea typeface="微软雅黑" panose="020B0503020204020204" pitchFamily="34" charset="-122"/>
                                  </a:rPr>
                                  <m:t>||</m:t>
                                </m:r>
                              </m:oMath>
                            </m:oMathPara>
                          </a14:m>
                          <a:endParaRPr lang="zh-CN" altLang="en-US" sz="1800" dirty="0"/>
                        </a:p>
                      </a:txBody>
                      <a:tcPr marL="107804" marR="107804" marT="53902" marB="53902" anchor="ctr">
                        <a:lnL w="28575" cap="flat" cmpd="sng" algn="ctr">
                          <a:noFill/>
                          <a:prstDash val="solid"/>
                          <a:round/>
                          <a:headEnd type="none" w="med" len="med"/>
                          <a:tailEnd type="none" w="med" len="med"/>
                        </a:lnL>
                      </a:tcPr>
                    </a:tc>
                    <a:tc>
                      <a:txBody>
                        <a:bodyPr/>
                        <a:lstStyle/>
                        <a:p>
                          <a:pPr algn="ctr"/>
                          <a:r>
                            <a:rPr lang="en-US" altLang="zh-CN" sz="1800" dirty="0"/>
                            <a:t>20</a:t>
                          </a:r>
                          <a:endParaRPr lang="zh-CN" altLang="en-US" sz="1800" dirty="0"/>
                        </a:p>
                      </a:txBody>
                      <a:tcPr marL="107804" marR="107804" marT="53902" marB="53902" anchor="ctr"/>
                    </a:tc>
                    <a:tc>
                      <a:txBody>
                        <a:bodyPr/>
                        <a:lstStyle/>
                        <a:p>
                          <a:pPr algn="ctr"/>
                          <a:r>
                            <a:rPr lang="en-US" altLang="zh-CN" sz="1800" dirty="0"/>
                            <a:t>12</a:t>
                          </a:r>
                          <a:endParaRPr lang="zh-CN" altLang="en-US" sz="1800" dirty="0"/>
                        </a:p>
                      </a:txBody>
                      <a:tcPr marL="107804" marR="107804" marT="53902" marB="53902" anchor="ctr"/>
                    </a:tc>
                    <a:tc>
                      <a:txBody>
                        <a:bodyPr/>
                        <a:lstStyle/>
                        <a:p>
                          <a:pPr algn="ctr"/>
                          <a:r>
                            <a:rPr lang="en-US" altLang="zh-CN" sz="1800" dirty="0"/>
                            <a:t>7.2</a:t>
                          </a:r>
                          <a:endParaRPr lang="zh-CN" altLang="en-US" sz="1800" dirty="0"/>
                        </a:p>
                      </a:txBody>
                      <a:tcPr marL="107804" marR="107804" marT="53902" marB="53902" anchor="ctr"/>
                    </a:tc>
                    <a:tc>
                      <a:txBody>
                        <a:bodyPr/>
                        <a:lstStyle/>
                        <a:p>
                          <a:pPr algn="ctr"/>
                          <a:r>
                            <a:rPr lang="en-US" altLang="zh-CN" sz="1800" dirty="0"/>
                            <a:t>4.32</a:t>
                          </a:r>
                          <a:endParaRPr lang="zh-CN" altLang="en-US" sz="1800" dirty="0"/>
                        </a:p>
                      </a:txBody>
                      <a:tcPr marL="107804" marR="107804" marT="53902" marB="53902" anchor="ctr"/>
                    </a:tc>
                    <a:tc>
                      <a:txBody>
                        <a:bodyPr/>
                        <a:lstStyle/>
                        <a:p>
                          <a:pPr algn="ctr"/>
                          <a:r>
                            <a:rPr lang="en-US" altLang="zh-CN" sz="1800" dirty="0"/>
                            <a:t>2.59</a:t>
                          </a:r>
                          <a:endParaRPr lang="zh-CN" altLang="en-US" sz="1800" dirty="0"/>
                        </a:p>
                      </a:txBody>
                      <a:tcPr marL="107804" marR="107804" marT="53902" marB="53902" anchor="ctr"/>
                    </a:tc>
                    <a:tc>
                      <a:txBody>
                        <a:bodyPr/>
                        <a:lstStyle/>
                        <a:p>
                          <a:pPr algn="ctr"/>
                          <a:r>
                            <a:rPr lang="en-US" altLang="zh-CN" sz="1800" dirty="0"/>
                            <a:t>1.56</a:t>
                          </a:r>
                          <a:endParaRPr lang="zh-CN" altLang="en-US" sz="1800" dirty="0"/>
                        </a:p>
                      </a:txBody>
                      <a:tcPr marL="107804" marR="107804" marT="53902" marB="53902" anchor="ctr"/>
                    </a:tc>
                    <a:tc>
                      <a:txBody>
                        <a:bodyPr/>
                        <a:lstStyle/>
                        <a:p>
                          <a:pPr algn="ctr"/>
                          <a:r>
                            <a:rPr lang="en-US" altLang="zh-CN" sz="1800" dirty="0"/>
                            <a:t>0.93</a:t>
                          </a:r>
                          <a:endParaRPr lang="zh-CN" altLang="en-US" sz="1800" dirty="0"/>
                        </a:p>
                      </a:txBody>
                      <a:tcPr marL="107804" marR="107804" marT="53902" marB="53902" anchor="ctr"/>
                    </a:tc>
                    <a:tc>
                      <a:txBody>
                        <a:bodyPr/>
                        <a:lstStyle/>
                        <a:p>
                          <a:pPr algn="ctr"/>
                          <a:r>
                            <a:rPr lang="en-US" altLang="zh-CN" sz="1800" dirty="0"/>
                            <a:t>0.56</a:t>
                          </a:r>
                          <a:endParaRPr lang="zh-CN" altLang="en-US" sz="1800" dirty="0"/>
                        </a:p>
                      </a:txBody>
                      <a:tcPr marL="107804" marR="107804" marT="53902" marB="53902" anchor="ctr"/>
                    </a:tc>
                    <a:tc>
                      <a:txBody>
                        <a:bodyPr/>
                        <a:lstStyle/>
                        <a:p>
                          <a:pPr algn="ctr"/>
                          <a:r>
                            <a:rPr lang="en-US" altLang="zh-CN" sz="1800" dirty="0"/>
                            <a:t>0.34</a:t>
                          </a:r>
                          <a:endParaRPr lang="zh-CN" altLang="en-US" sz="1800" dirty="0"/>
                        </a:p>
                      </a:txBody>
                      <a:tcPr marL="107804" marR="107804" marT="53902" marB="53902" anchor="ctr"/>
                    </a:tc>
                    <a:tc>
                      <a:txBody>
                        <a:bodyPr/>
                        <a:lstStyle/>
                        <a:p>
                          <a:pPr algn="ctr"/>
                          <a:r>
                            <a:rPr lang="en-US" altLang="zh-CN" sz="1800" dirty="0"/>
                            <a:t>0.2</a:t>
                          </a:r>
                          <a:endParaRPr lang="zh-CN" altLang="en-US" sz="1800" dirty="0"/>
                        </a:p>
                      </a:txBody>
                      <a:tcPr marL="107804" marR="107804" marT="53902" marB="53902" anchor="ctr"/>
                    </a:tc>
                    <a:tc>
                      <a:txBody>
                        <a:bodyPr/>
                        <a:lstStyle/>
                        <a:p>
                          <a:pPr algn="ctr"/>
                          <a:r>
                            <a:rPr lang="en-US" altLang="zh-CN" sz="1800" dirty="0"/>
                            <a:t>0.12</a:t>
                          </a:r>
                          <a:endParaRPr lang="zh-CN" altLang="en-US" sz="1800" dirty="0"/>
                        </a:p>
                      </a:txBody>
                      <a:tcPr marL="107804" marR="107804" marT="53902" marB="53902" anchor="ctr">
                        <a:lnR w="28575" cap="flat" cmpd="sng" algn="ctr">
                          <a:noFill/>
                          <a:prstDash val="solid"/>
                          <a:round/>
                          <a:headEnd type="none" w="med" len="med"/>
                          <a:tailEnd type="none" w="med" len="med"/>
                        </a:lnR>
                      </a:tcPr>
                    </a:tc>
                  </a:tr>
                  <a:tr h="437203">
                    <a:tc>
                      <a:txBody>
                        <a:bodyPr/>
                        <a:lstStyle/>
                        <a:p>
                          <a:pPr algn="ctr"/>
                          <a:r>
                            <a:rPr lang="zh-CN" altLang="en-US" sz="1400" dirty="0"/>
                            <a:t>初始值</a:t>
                          </a:r>
                          <a:endParaRPr lang="zh-CN" altLang="en-US" sz="2100" dirty="0"/>
                        </a:p>
                      </a:txBody>
                      <a:tcPr marL="107804" marR="107804" marT="53902" marB="53902" anchor="ctr">
                        <a:lnL w="28575" cap="flat" cmpd="sng" algn="ctr">
                          <a:noFill/>
                          <a:prstDash val="solid"/>
                          <a:round/>
                          <a:headEnd type="none" w="med" len="med"/>
                          <a:tailEnd type="none" w="med" len="med"/>
                        </a:lnL>
                      </a:tcPr>
                    </a:tc>
                    <a:tc>
                      <a:txBody>
                        <a:bodyPr/>
                        <a:lstStyle/>
                        <a:p>
                          <a:pPr marL="0" algn="ctr" defTabSz="914400" rtl="0" eaLnBrk="1" latinLnBrk="0" hangingPunct="1"/>
                          <a:r>
                            <a:rPr lang="en-US" altLang="zh-CN" sz="1800" kern="1200" dirty="0">
                              <a:solidFill>
                                <a:schemeClr val="tx1"/>
                              </a:solidFill>
                              <a:latin typeface="+mn-lt"/>
                              <a:ea typeface="+mn-ea"/>
                              <a:cs typeface="+mn-cs"/>
                            </a:rPr>
                            <a:t>10</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6</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3.6</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2.16</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1.296</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0.778</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0.466</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0.28</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0.168</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0.1</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0.06</a:t>
                          </a:r>
                          <a:endParaRPr lang="zh-CN" altLang="en-US" sz="1800" kern="1200" dirty="0">
                            <a:solidFill>
                              <a:schemeClr val="tx1"/>
                            </a:solidFill>
                            <a:latin typeface="+mn-lt"/>
                            <a:ea typeface="+mn-ea"/>
                            <a:cs typeface="+mn-cs"/>
                          </a:endParaRPr>
                        </a:p>
                      </a:txBody>
                      <a:tcPr marL="107804" marR="107804" marT="53902" marB="53902" anchor="ctr">
                        <a:lnR w="28575" cap="flat" cmpd="sng" algn="ctr">
                          <a:noFill/>
                          <a:prstDash val="solid"/>
                          <a:round/>
                          <a:headEnd type="none" w="med" len="med"/>
                          <a:tailEnd type="none" w="med" len="med"/>
                        </a:lnR>
                      </a:tcPr>
                    </a:tc>
                  </a:tr>
                </a:tbl>
              </a:graphicData>
            </a:graphic>
          </p:graphicFrame>
        </mc:Choice>
        <mc:Fallback xmlns="">
          <p:graphicFrame>
            <p:nvGraphicFramePr>
              <p:cNvPr id="2" name="表格 6"/>
              <p:cNvGraphicFramePr>
                <a:graphicFrameLocks noGrp="1"/>
              </p:cNvGraphicFramePr>
              <p:nvPr/>
            </p:nvGraphicFramePr>
            <p:xfrm>
              <a:off x="1304730" y="3070073"/>
              <a:ext cx="9582540" cy="1311609"/>
            </p:xfrm>
            <a:graphic>
              <a:graphicData uri="http://schemas.openxmlformats.org/drawingml/2006/table">
                <a:tbl>
                  <a:tblPr firstRow="1" bandRow="1">
                    <a:tableStyleId>{5940675A-B579-460E-94D1-54222C63F5DA}</a:tableStyleId>
                  </a:tblPr>
                  <a:tblGrid>
                    <a:gridCol w="798545"/>
                    <a:gridCol w="798545"/>
                    <a:gridCol w="798545"/>
                    <a:gridCol w="798545"/>
                    <a:gridCol w="798545"/>
                    <a:gridCol w="798545"/>
                    <a:gridCol w="798545"/>
                    <a:gridCol w="798545"/>
                    <a:gridCol w="798545"/>
                    <a:gridCol w="798545"/>
                    <a:gridCol w="798545"/>
                    <a:gridCol w="798545"/>
                  </a:tblGrid>
                  <a:tr h="437515">
                    <a:tc>
                      <a:txBody>
                        <a:bodyPr/>
                        <a:lstStyle/>
                        <a:p>
                          <a:pPr algn="ctr"/>
                          <a:endParaRPr lang="zh-CN" altLang="en-US" sz="2100" dirty="0"/>
                        </a:p>
                      </a:txBody>
                      <a:tcPr marL="107804" marR="107804" marT="53902" marB="53902" anchor="ctr">
                        <a:lnL w="28575"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endParaRPr lang="zh-CN"/>
                        </a:p>
                      </a:txBody>
                      <a:tcPr marL="107804" marR="107804" marT="53902" marB="53902" anchor="ctr">
                        <a:lnT w="28575" cap="flat" cmpd="sng" algn="ctr">
                          <a:solidFill>
                            <a:schemeClr val="tx1"/>
                          </a:solidFill>
                          <a:prstDash val="solid"/>
                          <a:round/>
                          <a:headEnd type="none" w="med" len="med"/>
                          <a:tailEnd type="none" w="med" len="med"/>
                        </a:lnT>
                        <a:blipFill>
                          <a:blip r:embed="rId7"/>
                        </a:blipFill>
                      </a:tcPr>
                    </a:tc>
                    <a:tc>
                      <a:txBody>
                        <a:bodyPr/>
                        <a:lstStyle/>
                        <a:p>
                          <a:endParaRPr lang="zh-CN"/>
                        </a:p>
                      </a:txBody>
                      <a:tcPr marL="107804" marR="107804" marT="53902" marB="53902" anchor="ctr">
                        <a:lnT w="28575" cap="flat" cmpd="sng" algn="ctr">
                          <a:solidFill>
                            <a:schemeClr val="tx1"/>
                          </a:solidFill>
                          <a:prstDash val="solid"/>
                          <a:round/>
                          <a:headEnd type="none" w="med" len="med"/>
                          <a:tailEnd type="none" w="med" len="med"/>
                        </a:lnT>
                        <a:blipFill>
                          <a:blip r:embed="rId7"/>
                        </a:blipFill>
                      </a:tcPr>
                    </a:tc>
                    <a:tc>
                      <a:txBody>
                        <a:bodyPr/>
                        <a:lstStyle/>
                        <a:p>
                          <a:endParaRPr lang="zh-CN"/>
                        </a:p>
                      </a:txBody>
                      <a:tcPr marL="107804" marR="107804" marT="53902" marB="53902" anchor="ctr">
                        <a:lnT w="28575" cap="flat" cmpd="sng" algn="ctr">
                          <a:solidFill>
                            <a:schemeClr val="tx1"/>
                          </a:solidFill>
                          <a:prstDash val="solid"/>
                          <a:round/>
                          <a:headEnd type="none" w="med" len="med"/>
                          <a:tailEnd type="none" w="med" len="med"/>
                        </a:lnT>
                        <a:blipFill>
                          <a:blip r:embed="rId7"/>
                        </a:blipFill>
                      </a:tcPr>
                    </a:tc>
                    <a:tc>
                      <a:txBody>
                        <a:bodyPr/>
                        <a:lstStyle/>
                        <a:p>
                          <a:endParaRPr lang="zh-CN"/>
                        </a:p>
                      </a:txBody>
                      <a:tcPr marL="107804" marR="107804" marT="53902" marB="53902" anchor="ctr">
                        <a:lnT w="28575" cap="flat" cmpd="sng" algn="ctr">
                          <a:solidFill>
                            <a:schemeClr val="tx1"/>
                          </a:solidFill>
                          <a:prstDash val="solid"/>
                          <a:round/>
                          <a:headEnd type="none" w="med" len="med"/>
                          <a:tailEnd type="none" w="med" len="med"/>
                        </a:lnT>
                        <a:blipFill>
                          <a:blip r:embed="rId7"/>
                        </a:blipFill>
                      </a:tcPr>
                    </a:tc>
                    <a:tc>
                      <a:txBody>
                        <a:bodyPr/>
                        <a:lstStyle/>
                        <a:p>
                          <a:endParaRPr lang="zh-CN"/>
                        </a:p>
                      </a:txBody>
                      <a:tcPr marL="107804" marR="107804" marT="53902" marB="53902" anchor="ctr">
                        <a:lnT w="28575" cap="flat" cmpd="sng" algn="ctr">
                          <a:solidFill>
                            <a:schemeClr val="tx1"/>
                          </a:solidFill>
                          <a:prstDash val="solid"/>
                          <a:round/>
                          <a:headEnd type="none" w="med" len="med"/>
                          <a:tailEnd type="none" w="med" len="med"/>
                        </a:lnT>
                        <a:blipFill>
                          <a:blip r:embed="rId7"/>
                        </a:blipFill>
                      </a:tcPr>
                    </a:tc>
                    <a:tc>
                      <a:txBody>
                        <a:bodyPr/>
                        <a:lstStyle/>
                        <a:p>
                          <a:endParaRPr lang="zh-CN"/>
                        </a:p>
                      </a:txBody>
                      <a:tcPr marL="107804" marR="107804" marT="53902" marB="53902" anchor="ctr">
                        <a:lnT w="28575" cap="flat" cmpd="sng" algn="ctr">
                          <a:solidFill>
                            <a:schemeClr val="tx1"/>
                          </a:solidFill>
                          <a:prstDash val="solid"/>
                          <a:round/>
                          <a:headEnd type="none" w="med" len="med"/>
                          <a:tailEnd type="none" w="med" len="med"/>
                        </a:lnT>
                        <a:blipFill>
                          <a:blip r:embed="rId7"/>
                        </a:blipFill>
                      </a:tcPr>
                    </a:tc>
                    <a:tc>
                      <a:txBody>
                        <a:bodyPr/>
                        <a:lstStyle/>
                        <a:p>
                          <a:endParaRPr lang="zh-CN"/>
                        </a:p>
                      </a:txBody>
                      <a:tcPr marL="107804" marR="107804" marT="53902" marB="53902" anchor="ctr">
                        <a:lnT w="28575" cap="flat" cmpd="sng" algn="ctr">
                          <a:solidFill>
                            <a:schemeClr val="tx1"/>
                          </a:solidFill>
                          <a:prstDash val="solid"/>
                          <a:round/>
                          <a:headEnd type="none" w="med" len="med"/>
                          <a:tailEnd type="none" w="med" len="med"/>
                        </a:lnT>
                        <a:blipFill>
                          <a:blip r:embed="rId7"/>
                        </a:blipFill>
                      </a:tcPr>
                    </a:tc>
                    <a:tc>
                      <a:txBody>
                        <a:bodyPr/>
                        <a:lstStyle/>
                        <a:p>
                          <a:endParaRPr lang="zh-CN"/>
                        </a:p>
                      </a:txBody>
                      <a:tcPr marL="107804" marR="107804" marT="53902" marB="53902" anchor="ctr">
                        <a:lnT w="28575" cap="flat" cmpd="sng" algn="ctr">
                          <a:solidFill>
                            <a:schemeClr val="tx1"/>
                          </a:solidFill>
                          <a:prstDash val="solid"/>
                          <a:round/>
                          <a:headEnd type="none" w="med" len="med"/>
                          <a:tailEnd type="none" w="med" len="med"/>
                        </a:lnT>
                        <a:blipFill>
                          <a:blip r:embed="rId7"/>
                        </a:blipFill>
                      </a:tcPr>
                    </a:tc>
                    <a:tc>
                      <a:txBody>
                        <a:bodyPr/>
                        <a:lstStyle/>
                        <a:p>
                          <a:endParaRPr lang="zh-CN"/>
                        </a:p>
                      </a:txBody>
                      <a:tcPr marL="107804" marR="107804" marT="53902" marB="53902" anchor="ctr">
                        <a:lnT w="28575" cap="flat" cmpd="sng" algn="ctr">
                          <a:solidFill>
                            <a:schemeClr val="tx1"/>
                          </a:solidFill>
                          <a:prstDash val="solid"/>
                          <a:round/>
                          <a:headEnd type="none" w="med" len="med"/>
                          <a:tailEnd type="none" w="med" len="med"/>
                        </a:lnT>
                        <a:blipFill>
                          <a:blip r:embed="rId7"/>
                        </a:blipFill>
                      </a:tcPr>
                    </a:tc>
                    <a:tc>
                      <a:txBody>
                        <a:bodyPr/>
                        <a:lstStyle/>
                        <a:p>
                          <a:endParaRPr lang="zh-CN"/>
                        </a:p>
                      </a:txBody>
                      <a:tcPr marL="107804" marR="107804" marT="53902" marB="53902" anchor="ctr">
                        <a:lnT w="28575" cap="flat" cmpd="sng" algn="ctr">
                          <a:solidFill>
                            <a:schemeClr val="tx1"/>
                          </a:solidFill>
                          <a:prstDash val="solid"/>
                          <a:round/>
                          <a:headEnd type="none" w="med" len="med"/>
                          <a:tailEnd type="none" w="med" len="med"/>
                        </a:lnT>
                        <a:blipFill>
                          <a:blip r:embed="rId7"/>
                        </a:blipFill>
                      </a:tcPr>
                    </a:tc>
                    <a:tc>
                      <a:txBody>
                        <a:bodyPr/>
                        <a:lstStyle/>
                        <a:p>
                          <a:endParaRPr lang="zh-CN"/>
                        </a:p>
                      </a:txBody>
                      <a:tcPr marL="107804" marR="107804" marT="53902" marB="53902" anchor="ctr">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blipFill>
                          <a:blip r:embed="rId7"/>
                        </a:blipFill>
                      </a:tcPr>
                    </a:tc>
                  </a:tr>
                  <a:tr h="436880">
                    <a:tc>
                      <a:txBody>
                        <a:bodyPr/>
                        <a:lstStyle/>
                        <a:p>
                          <a:endParaRPr lang="zh-CN"/>
                        </a:p>
                      </a:txBody>
                      <a:tcPr marL="107804" marR="107804" marT="53902" marB="53902" anchor="ctr">
                        <a:lnL w="28575" cap="flat" cmpd="sng" algn="ctr">
                          <a:noFill/>
                          <a:prstDash val="solid"/>
                          <a:round/>
                          <a:headEnd type="none" w="med" len="med"/>
                          <a:tailEnd type="none" w="med" len="med"/>
                        </a:lnL>
                        <a:blipFill>
                          <a:blip r:embed="rId7"/>
                        </a:blipFill>
                      </a:tcPr>
                    </a:tc>
                    <a:tc>
                      <a:txBody>
                        <a:bodyPr/>
                        <a:lstStyle/>
                        <a:p>
                          <a:pPr algn="ctr"/>
                          <a:r>
                            <a:rPr lang="en-US" altLang="zh-CN" sz="1800" dirty="0"/>
                            <a:t>20</a:t>
                          </a:r>
                          <a:endParaRPr lang="zh-CN" altLang="en-US" sz="1800" dirty="0"/>
                        </a:p>
                      </a:txBody>
                      <a:tcPr marL="107804" marR="107804" marT="53902" marB="53902" anchor="ctr"/>
                    </a:tc>
                    <a:tc>
                      <a:txBody>
                        <a:bodyPr/>
                        <a:lstStyle/>
                        <a:p>
                          <a:pPr algn="ctr"/>
                          <a:r>
                            <a:rPr lang="en-US" altLang="zh-CN" sz="1800" dirty="0"/>
                            <a:t>12</a:t>
                          </a:r>
                          <a:endParaRPr lang="zh-CN" altLang="en-US" sz="1800" dirty="0"/>
                        </a:p>
                      </a:txBody>
                      <a:tcPr marL="107804" marR="107804" marT="53902" marB="53902" anchor="ctr"/>
                    </a:tc>
                    <a:tc>
                      <a:txBody>
                        <a:bodyPr/>
                        <a:lstStyle/>
                        <a:p>
                          <a:pPr algn="ctr"/>
                          <a:r>
                            <a:rPr lang="en-US" altLang="zh-CN" sz="1800" dirty="0"/>
                            <a:t>7.2</a:t>
                          </a:r>
                          <a:endParaRPr lang="zh-CN" altLang="en-US" sz="1800" dirty="0"/>
                        </a:p>
                      </a:txBody>
                      <a:tcPr marL="107804" marR="107804" marT="53902" marB="53902" anchor="ctr"/>
                    </a:tc>
                    <a:tc>
                      <a:txBody>
                        <a:bodyPr/>
                        <a:lstStyle/>
                        <a:p>
                          <a:pPr algn="ctr"/>
                          <a:r>
                            <a:rPr lang="en-US" altLang="zh-CN" sz="1800" dirty="0"/>
                            <a:t>4.32</a:t>
                          </a:r>
                          <a:endParaRPr lang="zh-CN" altLang="en-US" sz="1800" dirty="0"/>
                        </a:p>
                      </a:txBody>
                      <a:tcPr marL="107804" marR="107804" marT="53902" marB="53902" anchor="ctr"/>
                    </a:tc>
                    <a:tc>
                      <a:txBody>
                        <a:bodyPr/>
                        <a:lstStyle/>
                        <a:p>
                          <a:pPr algn="ctr"/>
                          <a:r>
                            <a:rPr lang="en-US" altLang="zh-CN" sz="1800" dirty="0"/>
                            <a:t>2.59</a:t>
                          </a:r>
                          <a:endParaRPr lang="zh-CN" altLang="en-US" sz="1800" dirty="0"/>
                        </a:p>
                      </a:txBody>
                      <a:tcPr marL="107804" marR="107804" marT="53902" marB="53902" anchor="ctr"/>
                    </a:tc>
                    <a:tc>
                      <a:txBody>
                        <a:bodyPr/>
                        <a:lstStyle/>
                        <a:p>
                          <a:pPr algn="ctr"/>
                          <a:r>
                            <a:rPr lang="en-US" altLang="zh-CN" sz="1800" dirty="0"/>
                            <a:t>1.56</a:t>
                          </a:r>
                          <a:endParaRPr lang="zh-CN" altLang="en-US" sz="1800" dirty="0"/>
                        </a:p>
                      </a:txBody>
                      <a:tcPr marL="107804" marR="107804" marT="53902" marB="53902" anchor="ctr"/>
                    </a:tc>
                    <a:tc>
                      <a:txBody>
                        <a:bodyPr/>
                        <a:lstStyle/>
                        <a:p>
                          <a:pPr algn="ctr"/>
                          <a:r>
                            <a:rPr lang="en-US" altLang="zh-CN" sz="1800" dirty="0"/>
                            <a:t>0.93</a:t>
                          </a:r>
                          <a:endParaRPr lang="zh-CN" altLang="en-US" sz="1800" dirty="0"/>
                        </a:p>
                      </a:txBody>
                      <a:tcPr marL="107804" marR="107804" marT="53902" marB="53902" anchor="ctr"/>
                    </a:tc>
                    <a:tc>
                      <a:txBody>
                        <a:bodyPr/>
                        <a:lstStyle/>
                        <a:p>
                          <a:pPr algn="ctr"/>
                          <a:r>
                            <a:rPr lang="en-US" altLang="zh-CN" sz="1800" dirty="0"/>
                            <a:t>0.56</a:t>
                          </a:r>
                          <a:endParaRPr lang="zh-CN" altLang="en-US" sz="1800" dirty="0"/>
                        </a:p>
                      </a:txBody>
                      <a:tcPr marL="107804" marR="107804" marT="53902" marB="53902" anchor="ctr"/>
                    </a:tc>
                    <a:tc>
                      <a:txBody>
                        <a:bodyPr/>
                        <a:lstStyle/>
                        <a:p>
                          <a:pPr algn="ctr"/>
                          <a:r>
                            <a:rPr lang="en-US" altLang="zh-CN" sz="1800" dirty="0"/>
                            <a:t>0.34</a:t>
                          </a:r>
                          <a:endParaRPr lang="zh-CN" altLang="en-US" sz="1800" dirty="0"/>
                        </a:p>
                      </a:txBody>
                      <a:tcPr marL="107804" marR="107804" marT="53902" marB="53902" anchor="ctr"/>
                    </a:tc>
                    <a:tc>
                      <a:txBody>
                        <a:bodyPr/>
                        <a:lstStyle/>
                        <a:p>
                          <a:pPr algn="ctr"/>
                          <a:r>
                            <a:rPr lang="en-US" altLang="zh-CN" sz="1800" dirty="0"/>
                            <a:t>0.2</a:t>
                          </a:r>
                          <a:endParaRPr lang="zh-CN" altLang="en-US" sz="1800" dirty="0"/>
                        </a:p>
                      </a:txBody>
                      <a:tcPr marL="107804" marR="107804" marT="53902" marB="53902" anchor="ctr"/>
                    </a:tc>
                    <a:tc>
                      <a:txBody>
                        <a:bodyPr/>
                        <a:lstStyle/>
                        <a:p>
                          <a:pPr algn="ctr"/>
                          <a:r>
                            <a:rPr lang="en-US" altLang="zh-CN" sz="1800" dirty="0"/>
                            <a:t>0.12</a:t>
                          </a:r>
                          <a:endParaRPr lang="zh-CN" altLang="en-US" sz="1800" dirty="0"/>
                        </a:p>
                      </a:txBody>
                      <a:tcPr marL="107804" marR="107804" marT="53902" marB="53902" anchor="ctr">
                        <a:lnR w="28575" cap="flat" cmpd="sng" algn="ctr">
                          <a:noFill/>
                          <a:prstDash val="solid"/>
                          <a:round/>
                          <a:headEnd type="none" w="med" len="med"/>
                          <a:tailEnd type="none" w="med" len="med"/>
                        </a:lnR>
                      </a:tcPr>
                    </a:tc>
                  </a:tr>
                  <a:tr h="437203">
                    <a:tc>
                      <a:txBody>
                        <a:bodyPr/>
                        <a:lstStyle/>
                        <a:p>
                          <a:pPr algn="ctr"/>
                          <a:r>
                            <a:rPr lang="zh-CN" altLang="en-US" sz="1400" dirty="0"/>
                            <a:t>初始值</a:t>
                          </a:r>
                          <a:endParaRPr lang="zh-CN" altLang="en-US" sz="2100" dirty="0"/>
                        </a:p>
                      </a:txBody>
                      <a:tcPr marL="107804" marR="107804" marT="53902" marB="53902" anchor="ctr">
                        <a:lnL w="28575" cap="flat" cmpd="sng" algn="ctr">
                          <a:noFill/>
                          <a:prstDash val="solid"/>
                          <a:round/>
                          <a:headEnd type="none" w="med" len="med"/>
                          <a:tailEnd type="none" w="med" len="med"/>
                        </a:lnL>
                      </a:tcPr>
                    </a:tc>
                    <a:tc>
                      <a:txBody>
                        <a:bodyPr/>
                        <a:lstStyle/>
                        <a:p>
                          <a:pPr marL="0" algn="ctr" defTabSz="914400" rtl="0" eaLnBrk="1" latinLnBrk="0" hangingPunct="1"/>
                          <a:r>
                            <a:rPr lang="en-US" altLang="zh-CN" sz="1800" kern="1200" dirty="0">
                              <a:solidFill>
                                <a:schemeClr val="tx1"/>
                              </a:solidFill>
                              <a:latin typeface="+mn-lt"/>
                              <a:ea typeface="+mn-ea"/>
                              <a:cs typeface="+mn-cs"/>
                            </a:rPr>
                            <a:t>10</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6</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3.6</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2.16</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1.296</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0.778</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0.466</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0.28</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0.168</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0.1</a:t>
                          </a:r>
                          <a:endParaRPr lang="zh-CN" altLang="en-US" sz="1800" kern="1200" dirty="0">
                            <a:solidFill>
                              <a:schemeClr val="tx1"/>
                            </a:solidFill>
                            <a:latin typeface="+mn-lt"/>
                            <a:ea typeface="+mn-ea"/>
                            <a:cs typeface="+mn-cs"/>
                          </a:endParaRPr>
                        </a:p>
                      </a:txBody>
                      <a:tcPr marL="107804" marR="107804" marT="53902" marB="53902" anchor="ctr"/>
                    </a:tc>
                    <a:tc>
                      <a:txBody>
                        <a:bodyPr/>
                        <a:lstStyle/>
                        <a:p>
                          <a:pPr marL="0" algn="ctr" defTabSz="914400" rtl="0" eaLnBrk="1" latinLnBrk="0" hangingPunct="1"/>
                          <a:r>
                            <a:rPr lang="en-US" altLang="zh-CN" sz="1800" kern="1200" dirty="0">
                              <a:solidFill>
                                <a:schemeClr val="tx1"/>
                              </a:solidFill>
                              <a:latin typeface="+mn-lt"/>
                              <a:ea typeface="+mn-ea"/>
                              <a:cs typeface="+mn-cs"/>
                            </a:rPr>
                            <a:t>0.06</a:t>
                          </a:r>
                          <a:endParaRPr lang="zh-CN" altLang="en-US" sz="1800" kern="1200" dirty="0">
                            <a:solidFill>
                              <a:schemeClr val="tx1"/>
                            </a:solidFill>
                            <a:latin typeface="+mn-lt"/>
                            <a:ea typeface="+mn-ea"/>
                            <a:cs typeface="+mn-cs"/>
                          </a:endParaRPr>
                        </a:p>
                      </a:txBody>
                      <a:tcPr marL="107804" marR="107804" marT="53902" marB="53902" anchor="ctr">
                        <a:lnR w="28575" cap="flat" cmpd="sng" algn="ctr">
                          <a:noFill/>
                          <a:prstDash val="solid"/>
                          <a:round/>
                          <a:headEnd type="none" w="med" len="med"/>
                          <a:tailEnd type="none" w="med" len="med"/>
                        </a:lnR>
                      </a:tcPr>
                    </a:tc>
                  </a:tr>
                </a:tbl>
              </a:graphicData>
            </a:graphic>
          </p:graphicFrame>
        </mc:Fallback>
      </mc:AlternateContent>
      <mc:AlternateContent xmlns:mc="http://schemas.openxmlformats.org/markup-compatibility/2006">
        <mc:Choice xmlns:a14="http://schemas.microsoft.com/office/drawing/2010/main" Requires="a14">
          <p:sp>
            <p:nvSpPr>
              <p:cNvPr id="24" name="矩形 23"/>
              <p:cNvSpPr/>
              <p:nvPr/>
            </p:nvSpPr>
            <p:spPr>
              <a:xfrm>
                <a:off x="752434" y="4804920"/>
                <a:ext cx="10725350" cy="927883"/>
              </a:xfrm>
              <a:prstGeom prst="rect">
                <a:avLst/>
              </a:prstGeom>
            </p:spPr>
            <p:txBody>
              <a:bodyPr wrap="square">
                <a:spAutoFit/>
              </a:bodyPr>
              <a:lstStyle/>
              <a:p>
                <a:pPr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当最终趋向于 </a:t>
                </a:r>
                <a:r>
                  <a:rPr lang="en-US" altLang="zh-CN" dirty="0">
                    <a:solidFill>
                      <a:prstClr val="black"/>
                    </a:solidFill>
                    <a:latin typeface="微软雅黑" panose="020B0503020204020204" pitchFamily="34" charset="-122"/>
                    <a:ea typeface="微软雅黑" panose="020B0503020204020204" pitchFamily="34" charset="-122"/>
                  </a:rPr>
                  <a:t>0 </a:t>
                </a:r>
                <a:r>
                  <a:rPr lang="zh-CN" altLang="en-US" dirty="0">
                    <a:solidFill>
                      <a:prstClr val="black"/>
                    </a:solidFill>
                    <a:latin typeface="微软雅黑" panose="020B0503020204020204" pitchFamily="34" charset="-122"/>
                    <a:ea typeface="微软雅黑" panose="020B0503020204020204" pitchFamily="34" charset="-122"/>
                  </a:rPr>
                  <a:t>时有 </a:t>
                </a:r>
                <a14:m>
                  <m:oMath xmlns:m="http://schemas.openxmlformats.org/officeDocument/2006/math">
                    <m:d>
                      <m:dPr>
                        <m:begChr m:val="|"/>
                        <m:endChr m:val="|"/>
                        <m:ctrlPr>
                          <a:rPr lang="en-US" altLang="zh-CN" i="1">
                            <a:solidFill>
                              <a:prstClr val="black"/>
                            </a:solidFill>
                            <a:latin typeface="Cambria Math" panose="02040503050406030204" pitchFamily="18" charset="0"/>
                            <a:ea typeface="微软雅黑" panose="020B0503020204020204" pitchFamily="34" charset="-122"/>
                          </a:rPr>
                        </m:ctrlPr>
                      </m:dPr>
                      <m:e>
                        <m:d>
                          <m:dPr>
                            <m:begChr m:val="|"/>
                            <m:endChr m:val="|"/>
                            <m:ctrlPr>
                              <a:rPr lang="en-US" altLang="zh-CN" i="1">
                                <a:solidFill>
                                  <a:prstClr val="black"/>
                                </a:solidFill>
                                <a:latin typeface="Cambria Math" panose="02040503050406030204" pitchFamily="18" charset="0"/>
                                <a:ea typeface="微软雅黑" panose="020B0503020204020204" pitchFamily="34" charset="-122"/>
                              </a:rPr>
                            </m:ctrlPr>
                          </m:dPr>
                          <m:e>
                            <m:r>
                              <a:rPr lang="zh-CN" altLang="en-US" i="1">
                                <a:solidFill>
                                  <a:prstClr val="black"/>
                                </a:solidFill>
                                <a:latin typeface="Cambria Math" panose="02040503050406030204" pitchFamily="18" charset="0"/>
                                <a:ea typeface="微软雅黑" panose="020B0503020204020204" pitchFamily="34" charset="-122"/>
                              </a:rPr>
                              <m:t>𝛻</m:t>
                            </m:r>
                            <m:r>
                              <a:rPr lang="en-US" altLang="zh-CN" i="1">
                                <a:solidFill>
                                  <a:prstClr val="black"/>
                                </a:solidFill>
                                <a:latin typeface="Cambria Math" panose="02040503050406030204" pitchFamily="18" charset="0"/>
                                <a:ea typeface="微软雅黑" panose="020B0503020204020204" pitchFamily="34" charset="-122"/>
                              </a:rPr>
                              <m:t>𝑓</m:t>
                            </m:r>
                          </m:e>
                        </m:d>
                      </m:e>
                    </m:d>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0</m:t>
                    </m:r>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𝑓</m:t>
                    </m:r>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𝑥</m:t>
                    </m:r>
                    <m:r>
                      <a:rPr lang="en-US" altLang="zh-CN" b="0" i="1" smtClean="0">
                        <a:solidFill>
                          <a:prstClr val="black"/>
                        </a:solidFill>
                        <a:latin typeface="Cambria Math" panose="02040503050406030204" pitchFamily="18" charset="0"/>
                        <a:ea typeface="Cambria Math" panose="02040503050406030204" pitchFamily="18" charset="0"/>
                      </a:rPr>
                      <m:t>)=</m:t>
                    </m:r>
                    <m:r>
                      <a:rPr lang="en-US" altLang="zh-CN" b="0" i="1" smtClean="0">
                        <a:solidFill>
                          <a:prstClr val="black"/>
                        </a:solidFill>
                        <a:latin typeface="Cambria Math" panose="02040503050406030204" pitchFamily="18" charset="0"/>
                        <a:ea typeface="Cambria Math" panose="02040503050406030204" pitchFamily="18" charset="0"/>
                      </a:rPr>
                      <m:t>0</m:t>
                    </m:r>
                  </m:oMath>
                </a14:m>
                <a:r>
                  <a:rPr lang="zh-CN" altLang="en-US" dirty="0">
                    <a:solidFill>
                      <a:prstClr val="black"/>
                    </a:solidFill>
                    <a:latin typeface="微软雅黑" panose="020B0503020204020204" pitchFamily="34" charset="-122"/>
                    <a:ea typeface="微软雅黑" panose="020B0503020204020204" pitchFamily="34" charset="-122"/>
                  </a:rPr>
                  <a:t>，因此梯度下降法求出来的就是最小值（或者是附近的点）。</a:t>
                </a:r>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p:sp>
            <p:nvSpPr>
              <p:cNvPr id="24" name="矩形 23"/>
              <p:cNvSpPr>
                <a:spLocks noRot="1" noChangeAspect="1" noMove="1" noResize="1" noEditPoints="1" noAdjustHandles="1" noChangeArrowheads="1" noChangeShapeType="1" noTextEdit="1"/>
              </p:cNvSpPr>
              <p:nvPr/>
            </p:nvSpPr>
            <p:spPr>
              <a:xfrm>
                <a:off x="752434" y="4804920"/>
                <a:ext cx="10725350" cy="927883"/>
              </a:xfrm>
              <a:prstGeom prst="rect">
                <a:avLst/>
              </a:prstGeom>
              <a:blipFill rotWithShape="1">
                <a:blip r:embed="rId8"/>
                <a:stretch>
                  <a:fillRect l="-6" t="-55" r="1" b="-2666"/>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1934346" y="2282576"/>
            <a:ext cx="3667878" cy="1833939"/>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求解方式：梯度下降法</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5" name="矩形 14"/>
              <p:cNvSpPr/>
              <p:nvPr/>
            </p:nvSpPr>
            <p:spPr>
              <a:xfrm>
                <a:off x="752434" y="1413453"/>
                <a:ext cx="10725350" cy="458908"/>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上面谈到了可以通过步长 </a:t>
                </a:r>
                <a14:m>
                  <m:oMath xmlns:m="http://schemas.openxmlformats.org/officeDocument/2006/math">
                    <m:r>
                      <a:rPr lang="zh-CN" altLang="en-US" i="1" smtClean="0">
                        <a:solidFill>
                          <a:prstClr val="black"/>
                        </a:solidFill>
                        <a:latin typeface="Cambria Math" panose="02040503050406030204" pitchFamily="18" charset="0"/>
                        <a:ea typeface="微软雅黑" panose="020B0503020204020204" pitchFamily="34" charset="-122"/>
                      </a:rPr>
                      <m:t>𝜂</m:t>
                    </m:r>
                  </m:oMath>
                </a14:m>
                <a:r>
                  <a:rPr lang="zh-CN" altLang="en-US" dirty="0">
                    <a:solidFill>
                      <a:prstClr val="black"/>
                    </a:solidFill>
                    <a:latin typeface="微软雅黑" panose="020B0503020204020204" pitchFamily="34" charset="-122"/>
                    <a:ea typeface="微软雅黑" panose="020B0503020204020204" pitchFamily="34" charset="-122"/>
                  </a:rPr>
                  <a:t> 来控制每次移动的距离，下面看看不同步长对最终结果的影响。</a:t>
                </a:r>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p:sp>
            <p:nvSpPr>
              <p:cNvPr id="15" name="矩形 14"/>
              <p:cNvSpPr>
                <a:spLocks noRot="1" noChangeAspect="1" noMove="1" noResize="1" noEditPoints="1" noAdjustHandles="1" noChangeArrowheads="1" noChangeShapeType="1" noTextEdit="1"/>
              </p:cNvSpPr>
              <p:nvPr/>
            </p:nvSpPr>
            <p:spPr>
              <a:xfrm>
                <a:off x="752434" y="1413453"/>
                <a:ext cx="10725350" cy="458908"/>
              </a:xfrm>
              <a:prstGeom prst="rect">
                <a:avLst/>
              </a:prstGeom>
              <a:blipFill rotWithShape="1">
                <a:blip r:embed="rId7"/>
                <a:stretch>
                  <a:fillRect l="-6" t="-126" r="1" b="83"/>
                </a:stretch>
              </a:blipFill>
            </p:spPr>
            <p:txBody>
              <a:bodyPr/>
              <a:lstStyle/>
              <a:p>
                <a:r>
                  <a:rPr lang="zh-CN" altLang="en-US">
                    <a:noFill/>
                  </a:rPr>
                  <a:t> </a:t>
                </a:r>
              </a:p>
            </p:txBody>
          </p:sp>
        </mc:Fallback>
      </mc:AlternateContent>
      <p:sp>
        <p:nvSpPr>
          <p:cNvPr id="16" name="矩形 15"/>
          <p:cNvSpPr/>
          <p:nvPr/>
        </p:nvSpPr>
        <p:spPr>
          <a:xfrm>
            <a:off x="632867" y="2971068"/>
            <a:ext cx="1077061"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过小</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7" name="矩形 16"/>
          <p:cNvSpPr/>
          <p:nvPr/>
        </p:nvSpPr>
        <p:spPr>
          <a:xfrm>
            <a:off x="6447485" y="2970092"/>
            <a:ext cx="1077061"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合适</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8" name="矩形 17"/>
          <p:cNvSpPr/>
          <p:nvPr/>
        </p:nvSpPr>
        <p:spPr>
          <a:xfrm>
            <a:off x="632867" y="5445523"/>
            <a:ext cx="1077061"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较大</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2" name="矩形 21"/>
          <p:cNvSpPr/>
          <p:nvPr/>
        </p:nvSpPr>
        <p:spPr>
          <a:xfrm>
            <a:off x="6447484" y="5445523"/>
            <a:ext cx="1077061"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rPr>
              <a:t>过大</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8"/>
          <a:stretch>
            <a:fillRect/>
          </a:stretch>
        </p:blipFill>
        <p:spPr>
          <a:xfrm>
            <a:off x="7729728" y="2282576"/>
            <a:ext cx="3667878" cy="1833939"/>
          </a:xfrm>
          <a:prstGeom prst="rect">
            <a:avLst/>
          </a:prstGeom>
        </p:spPr>
      </p:pic>
      <p:pic>
        <p:nvPicPr>
          <p:cNvPr id="26" name="图片 25"/>
          <p:cNvPicPr>
            <a:picLocks noChangeAspect="1"/>
          </p:cNvPicPr>
          <p:nvPr/>
        </p:nvPicPr>
        <p:blipFill>
          <a:blip r:embed="rId9"/>
          <a:stretch>
            <a:fillRect/>
          </a:stretch>
        </p:blipFill>
        <p:spPr>
          <a:xfrm>
            <a:off x="1962375" y="4527577"/>
            <a:ext cx="3667878" cy="1833939"/>
          </a:xfrm>
          <a:prstGeom prst="rect">
            <a:avLst/>
          </a:prstGeom>
        </p:spPr>
      </p:pic>
      <p:pic>
        <p:nvPicPr>
          <p:cNvPr id="28" name="图片 27"/>
          <p:cNvPicPr>
            <a:picLocks noChangeAspect="1"/>
          </p:cNvPicPr>
          <p:nvPr/>
        </p:nvPicPr>
        <p:blipFill>
          <a:blip r:embed="rId10"/>
          <a:stretch>
            <a:fillRect/>
          </a:stretch>
        </p:blipFill>
        <p:spPr>
          <a:xfrm>
            <a:off x="7808212" y="4526730"/>
            <a:ext cx="3669572" cy="18347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grpSp>
        <p:nvGrpSpPr>
          <p:cNvPr id="8" name="组合 7"/>
          <p:cNvGrpSpPr/>
          <p:nvPr/>
        </p:nvGrpSpPr>
        <p:grpSpPr>
          <a:xfrm>
            <a:off x="1025443" y="2456373"/>
            <a:ext cx="2190023" cy="1446550"/>
            <a:chOff x="2379099" y="2044388"/>
            <a:chExt cx="2190023" cy="1446550"/>
          </a:xfrm>
        </p:grpSpPr>
        <p:sp>
          <p:nvSpPr>
            <p:cNvPr id="5" name="文本框 4"/>
            <p:cNvSpPr txBox="1"/>
            <p:nvPr/>
          </p:nvSpPr>
          <p:spPr>
            <a:xfrm>
              <a:off x="2379099" y="2044388"/>
              <a:ext cx="2190023" cy="923330"/>
            </a:xfrm>
            <a:prstGeom prst="rect">
              <a:avLst/>
            </a:prstGeom>
            <a:noFill/>
          </p:spPr>
          <p:txBody>
            <a:bodyPr wrap="none" rtlCol="0">
              <a:spAutoFit/>
            </a:bodyPr>
            <a:lstStyle/>
            <a:p>
              <a:r>
                <a:rPr lang="zh-CN" altLang="en-US" sz="5400" b="1" dirty="0">
                  <a:solidFill>
                    <a:srgbClr val="D8422A"/>
                  </a:solidFill>
                  <a:latin typeface="微软雅黑" panose="020B0503020204020204" pitchFamily="34" charset="-122"/>
                  <a:ea typeface="微软雅黑" panose="020B0503020204020204" pitchFamily="34" charset="-122"/>
                </a:rPr>
                <a:t>目   录</a:t>
              </a:r>
              <a:endParaRPr lang="zh-CN" altLang="en-US" sz="5400" b="1" dirty="0">
                <a:solidFill>
                  <a:srgbClr val="D8422A"/>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94327" y="2967718"/>
              <a:ext cx="2159566" cy="523220"/>
            </a:xfrm>
            <a:prstGeom prst="rect">
              <a:avLst/>
            </a:prstGeom>
            <a:noFill/>
          </p:spPr>
          <p:txBody>
            <a:bodyPr wrap="none" rtlCol="0">
              <a:spAutoFit/>
            </a:bodyPr>
            <a:lstStyle/>
            <a:p>
              <a:pPr algn="just"/>
              <a:r>
                <a:rPr lang="en-US" altLang="zh-CN"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547273" y="1477515"/>
            <a:ext cx="7059390" cy="3404266"/>
            <a:chOff x="3364567" y="1506863"/>
            <a:chExt cx="7059390" cy="3404266"/>
          </a:xfrm>
        </p:grpSpPr>
        <p:grpSp>
          <p:nvGrpSpPr>
            <p:cNvPr id="17" name="组合 16"/>
            <p:cNvGrpSpPr/>
            <p:nvPr/>
          </p:nvGrpSpPr>
          <p:grpSpPr>
            <a:xfrm>
              <a:off x="3364567" y="2140065"/>
              <a:ext cx="607187" cy="607187"/>
              <a:chOff x="5583547" y="2347275"/>
              <a:chExt cx="607187" cy="607187"/>
            </a:xfrm>
          </p:grpSpPr>
          <p:sp>
            <p:nvSpPr>
              <p:cNvPr id="10" name="椭圆 9"/>
              <p:cNvSpPr/>
              <p:nvPr/>
            </p:nvSpPr>
            <p:spPr>
              <a:xfrm>
                <a:off x="5583547" y="2347275"/>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01</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3582160"/>
              <a:ext cx="607187" cy="607187"/>
              <a:chOff x="5583547" y="3086961"/>
              <a:chExt cx="607187" cy="607187"/>
            </a:xfrm>
          </p:grpSpPr>
          <p:sp>
            <p:nvSpPr>
              <p:cNvPr id="19" name="椭圆 18"/>
              <p:cNvSpPr/>
              <p:nvPr/>
            </p:nvSpPr>
            <p:spPr>
              <a:xfrm>
                <a:off x="5583547" y="3086961"/>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02</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4303942"/>
              <a:ext cx="607187" cy="607187"/>
              <a:chOff x="5583547" y="3086961"/>
              <a:chExt cx="607187" cy="607187"/>
            </a:xfrm>
          </p:grpSpPr>
          <p:sp>
            <p:nvSpPr>
              <p:cNvPr id="22" name="椭圆 21"/>
              <p:cNvSpPr/>
              <p:nvPr/>
            </p:nvSpPr>
            <p:spPr>
              <a:xfrm>
                <a:off x="5583547" y="3086961"/>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3" name="文本框 22"/>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03</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2332282"/>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3769344"/>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450182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461926" y="2212824"/>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线性回归</a:t>
              </a:r>
              <a:endParaRPr lang="zh-CN" altLang="en-US" dirty="0"/>
            </a:p>
          </p:txBody>
        </p:sp>
        <p:sp>
          <p:nvSpPr>
            <p:cNvPr id="36" name="圆角矩形 35"/>
            <p:cNvSpPr/>
            <p:nvPr/>
          </p:nvSpPr>
          <p:spPr>
            <a:xfrm>
              <a:off x="4461926" y="3649886"/>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线性回归的改进</a:t>
              </a:r>
              <a:endParaRPr lang="zh-CN" altLang="en-US" dirty="0"/>
            </a:p>
          </p:txBody>
        </p:sp>
        <p:sp>
          <p:nvSpPr>
            <p:cNvPr id="37" name="圆角矩形 36"/>
            <p:cNvSpPr/>
            <p:nvPr/>
          </p:nvSpPr>
          <p:spPr>
            <a:xfrm>
              <a:off x="4461926" y="4370854"/>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代码实践</a:t>
              </a:r>
              <a:endParaRPr lang="zh-CN" altLang="en-US" dirty="0"/>
            </a:p>
          </p:txBody>
        </p:sp>
        <p:sp>
          <p:nvSpPr>
            <p:cNvPr id="39" name="圆角矩形 38"/>
            <p:cNvSpPr/>
            <p:nvPr/>
          </p:nvSpPr>
          <p:spPr>
            <a:xfrm>
              <a:off x="7672352" y="1506863"/>
              <a:ext cx="2751605" cy="461665"/>
            </a:xfrm>
            <a:prstGeom prst="roundRect">
              <a:avLst>
                <a:gd name="adj" fmla="val 50000"/>
              </a:avLst>
            </a:prstGeom>
            <a:solidFill>
              <a:srgbClr val="D8422A">
                <a:alpha val="6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损失函数</a:t>
              </a:r>
              <a:endParaRPr lang="zh-CN" altLang="en-US" dirty="0"/>
            </a:p>
          </p:txBody>
        </p:sp>
        <p:sp>
          <p:nvSpPr>
            <p:cNvPr id="47" name="圆角矩形 38"/>
            <p:cNvSpPr/>
            <p:nvPr/>
          </p:nvSpPr>
          <p:spPr>
            <a:xfrm>
              <a:off x="7672352" y="2211019"/>
              <a:ext cx="2751605" cy="461665"/>
            </a:xfrm>
            <a:prstGeom prst="roundRect">
              <a:avLst>
                <a:gd name="adj" fmla="val 50000"/>
              </a:avLst>
            </a:prstGeom>
            <a:solidFill>
              <a:srgbClr val="D8422A">
                <a:alpha val="6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最小二乘法</a:t>
              </a:r>
              <a:endParaRPr lang="zh-CN" altLang="en-US" dirty="0"/>
            </a:p>
          </p:txBody>
        </p:sp>
        <p:sp>
          <p:nvSpPr>
            <p:cNvPr id="52" name="圆角矩形 38"/>
            <p:cNvSpPr/>
            <p:nvPr/>
          </p:nvSpPr>
          <p:spPr>
            <a:xfrm>
              <a:off x="7672352" y="2932731"/>
              <a:ext cx="2751605" cy="461665"/>
            </a:xfrm>
            <a:prstGeom prst="roundRect">
              <a:avLst>
                <a:gd name="adj" fmla="val 50000"/>
              </a:avLst>
            </a:prstGeom>
            <a:solidFill>
              <a:srgbClr val="D8422A">
                <a:alpha val="6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梯度下降法</a:t>
              </a:r>
              <a:endParaRPr lang="zh-CN" altLang="en-US" dirty="0"/>
            </a:p>
          </p:txBody>
        </p:sp>
      </p:grpSp>
      <p:cxnSp>
        <p:nvCxnSpPr>
          <p:cNvPr id="9" name="直接连接符 8"/>
          <p:cNvCxnSpPr>
            <a:stCxn id="35" idx="3"/>
            <a:endCxn id="39" idx="1"/>
          </p:cNvCxnSpPr>
          <p:nvPr/>
        </p:nvCxnSpPr>
        <p:spPr>
          <a:xfrm flipV="1">
            <a:off x="7396237" y="1708348"/>
            <a:ext cx="458821" cy="705961"/>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35" idx="3"/>
            <a:endCxn id="47" idx="1"/>
          </p:cNvCxnSpPr>
          <p:nvPr/>
        </p:nvCxnSpPr>
        <p:spPr>
          <a:xfrm flipV="1">
            <a:off x="7396237" y="2412504"/>
            <a:ext cx="458821" cy="1805"/>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35" idx="3"/>
            <a:endCxn id="52" idx="1"/>
          </p:cNvCxnSpPr>
          <p:nvPr/>
        </p:nvCxnSpPr>
        <p:spPr>
          <a:xfrm>
            <a:off x="7396237" y="2414309"/>
            <a:ext cx="458821" cy="719907"/>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求解方式：梯度下降法</a:t>
            </a:r>
            <a:endParaRPr lang="zh-CN" altLang="en-US"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752434" y="1413453"/>
            <a:ext cx="4861982" cy="458908"/>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对于线性回归的损失函数来讲</a:t>
            </a:r>
            <a:endParaRPr lang="zh-CN" altLang="en-US"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文本框 11"/>
              <p:cNvSpPr txBox="1"/>
              <p:nvPr/>
            </p:nvSpPr>
            <p:spPr>
              <a:xfrm>
                <a:off x="1834529" y="1933843"/>
                <a:ext cx="2909323" cy="8712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𝐽</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ℎ</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1834529" y="1933843"/>
                <a:ext cx="2909323" cy="871264"/>
              </a:xfrm>
              <a:prstGeom prst="rect">
                <a:avLst/>
              </a:prstGeom>
              <a:blipFill rotWithShape="1">
                <a:blip r:embed="rId6"/>
                <a:stretch>
                  <a:fillRect t="-31" r="14" b="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834529" y="2879671"/>
                <a:ext cx="3037563" cy="8712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smtClean="0">
                              <a:latin typeface="Cambria Math" panose="02040503050406030204" pitchFamily="18" charset="0"/>
                            </a:rPr>
                            <m:t>𝜕</m:t>
                          </m:r>
                          <m:r>
                            <a:rPr lang="en-US" altLang="zh-CN" i="1">
                              <a:latin typeface="Cambria Math" panose="02040503050406030204" pitchFamily="18" charset="0"/>
                            </a:rPr>
                            <m:t>𝐽</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num>
                        <m:den>
                          <m:r>
                            <a:rPr lang="en-US" altLang="zh-CN" i="1" smtClean="0">
                              <a:latin typeface="Cambria Math" panose="02040503050406030204" pitchFamily="18" charset="0"/>
                            </a:rPr>
                            <m:t>𝜕</m:t>
                          </m:r>
                          <m:r>
                            <a:rPr lang="zh-CN" altLang="en-US" i="1" smtClean="0">
                              <a:latin typeface="Cambria Math" panose="02040503050406030204" pitchFamily="18" charset="0"/>
                            </a:rPr>
                            <m:t>𝜃</m:t>
                          </m:r>
                        </m:den>
                      </m:f>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zh-CN" altLang="en-US" i="1">
                              <a:latin typeface="Cambria Math" panose="02040503050406030204" pitchFamily="18" charset="0"/>
                            </a:rPr>
                            <m:t>𝜃</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ℎ</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1834529" y="2879671"/>
                <a:ext cx="3037563" cy="871264"/>
              </a:xfrm>
              <a:prstGeom prst="rect">
                <a:avLst/>
              </a:prstGeom>
              <a:blipFill rotWithShape="1">
                <a:blip r:embed="rId7"/>
                <a:stretch>
                  <a:fillRect t="-67" r="12"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4333847" y="2879671"/>
                <a:ext cx="3037563"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m:t>
                          </m:r>
                        </m:num>
                        <m:den>
                          <m:r>
                            <a:rPr lang="en-US" altLang="zh-CN" i="1">
                              <a:latin typeface="Cambria Math" panose="02040503050406030204" pitchFamily="18" charset="0"/>
                            </a:rPr>
                            <m:t>𝜕</m:t>
                          </m:r>
                          <m:r>
                            <a:rPr lang="zh-CN" altLang="en-US" i="1">
                              <a:latin typeface="Cambria Math" panose="02040503050406030204" pitchFamily="18" charset="0"/>
                            </a:rPr>
                            <m:t>𝜃</m:t>
                          </m:r>
                        </m:den>
                      </m:f>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r>
                            <a:rPr lang="en-US" altLang="zh-CN" i="1">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4333847" y="2879671"/>
                <a:ext cx="3037563" cy="871264"/>
              </a:xfrm>
              <a:prstGeom prst="rect">
                <a:avLst/>
              </a:prstGeom>
              <a:blipFill rotWithShape="1">
                <a:blip r:embed="rId8"/>
                <a:stretch>
                  <a:fillRect l="-20" t="-67" r="11"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p:cNvSpPr txBox="1"/>
              <p:nvPr/>
            </p:nvSpPr>
            <p:spPr>
              <a:xfrm>
                <a:off x="2478661" y="3716308"/>
                <a:ext cx="3037563"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b="0" i="1" smtClean="0">
                              <a:latin typeface="Cambria Math" panose="02040503050406030204" pitchFamily="18" charset="0"/>
                            </a:rPr>
                            <m:t>2</m:t>
                          </m:r>
                          <m:r>
                            <a:rPr lang="en-US" altLang="zh-CN" i="1">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2</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oMath>
                  </m:oMathPara>
                </a14:m>
                <a:endParaRPr lang="zh-CN" altLang="en-US" dirty="0"/>
              </a:p>
            </p:txBody>
          </p:sp>
        </mc:Choice>
        <mc:Fallback>
          <p:sp>
            <p:nvSpPr>
              <p:cNvPr id="18" name="文本框 17"/>
              <p:cNvSpPr txBox="1">
                <a:spLocks noRot="1" noChangeAspect="1" noMove="1" noResize="1" noEditPoints="1" noAdjustHandles="1" noChangeArrowheads="1" noChangeShapeType="1" noTextEdit="1"/>
              </p:cNvSpPr>
              <p:nvPr/>
            </p:nvSpPr>
            <p:spPr>
              <a:xfrm>
                <a:off x="2478661" y="3716308"/>
                <a:ext cx="3037563" cy="871264"/>
              </a:xfrm>
              <a:prstGeom prst="rect">
                <a:avLst/>
              </a:prstGeom>
              <a:blipFill rotWithShape="1">
                <a:blip r:embed="rId9"/>
                <a:stretch>
                  <a:fillRect l="-8" t="-33" r="20"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2140079" y="4574509"/>
                <a:ext cx="3474337" cy="87126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2140079" y="4574509"/>
                <a:ext cx="3474337" cy="871264"/>
              </a:xfrm>
              <a:prstGeom prst="rect">
                <a:avLst/>
              </a:prstGeom>
              <a:blipFill rotWithShape="1">
                <a:blip r:embed="rId10"/>
                <a:stretch>
                  <a:fillRect l="-4" t="-69" r="11"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5980644" y="4123774"/>
                <a:ext cx="5229900" cy="2339815"/>
              </a:xfrm>
              <a:prstGeom prst="roundRect">
                <a:avLst/>
              </a:prstGeom>
              <a:ln w="19050">
                <a:prstDash val="dash"/>
              </a:ln>
            </p:spPr>
            <p:style>
              <a:lnRef idx="2">
                <a:schemeClr val="accent4"/>
              </a:lnRef>
              <a:fillRef idx="1">
                <a:schemeClr val="lt1"/>
              </a:fillRef>
              <a:effectRef idx="0">
                <a:schemeClr val="accent4"/>
              </a:effectRef>
              <a:fontRef idx="minor">
                <a:schemeClr val="dk1"/>
              </a:fontRef>
            </p:style>
            <p:txBody>
              <a:bodyPr wrap="square">
                <a:spAutoFit/>
              </a:bodyPr>
              <a:lstStyle/>
              <a:p>
                <a:pPr lvl="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重复直到收敛 </a:t>
                </a:r>
                <a:r>
                  <a:rPr lang="en-US" altLang="zh-CN" dirty="0">
                    <a:solidFill>
                      <a:prstClr val="black"/>
                    </a:solidFill>
                    <a:latin typeface="微软雅黑" panose="020B0503020204020204" pitchFamily="34" charset="-122"/>
                    <a:ea typeface="微软雅黑" panose="020B0503020204020204" pitchFamily="34" charset="-122"/>
                  </a:rPr>
                  <a:t>{</a:t>
                </a:r>
                <a:endParaRPr lang="en-US" altLang="zh-CN" dirty="0">
                  <a:solidFill>
                    <a:prstClr val="black"/>
                  </a:solidFill>
                  <a:latin typeface="微软雅黑" panose="020B0503020204020204" pitchFamily="34" charset="-122"/>
                  <a:ea typeface="微软雅黑" panose="020B0503020204020204" pitchFamily="34" charset="-122"/>
                </a:endParaRPr>
              </a:p>
              <a:p>
                <a:pPr lvl="0" algn="just">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ea typeface="微软雅黑" panose="020B0503020204020204" pitchFamily="34" charset="-122"/>
                  </a:rPr>
                  <a:t> </a:t>
                </a:r>
                <a14:m>
                  <m:oMath xmlns:m="http://schemas.openxmlformats.org/officeDocument/2006/math">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zh-CN" altLang="en-US" i="1" smtClean="0">
                            <a:solidFill>
                              <a:prstClr val="black"/>
                            </a:solidFill>
                            <a:latin typeface="Cambria Math" panose="02040503050406030204" pitchFamily="18" charset="0"/>
                            <a:ea typeface="微软雅黑" panose="020B0503020204020204" pitchFamily="34" charset="-122"/>
                          </a:rPr>
                          <m:t>𝜃</m:t>
                        </m:r>
                      </m:e>
                      <m:sub>
                        <m:r>
                          <m:rPr>
                            <m:sty m:val="p"/>
                          </m:rPr>
                          <a:rPr lang="en-US" altLang="zh-CN" i="1">
                            <a:solidFill>
                              <a:prstClr val="black"/>
                            </a:solidFill>
                            <a:latin typeface="Cambria Math" panose="02040503050406030204" pitchFamily="18" charset="0"/>
                            <a:ea typeface="微软雅黑" panose="020B0503020204020204" pitchFamily="34" charset="-122"/>
                          </a:rPr>
                          <m:t>j</m:t>
                        </m:r>
                        <m:r>
                          <a:rPr lang="en-US" altLang="zh-CN" i="1">
                            <a:solidFill>
                              <a:prstClr val="black"/>
                            </a:solidFill>
                            <a:latin typeface="Cambria Math" panose="02040503050406030204" pitchFamily="18" charset="0"/>
                            <a:ea typeface="微软雅黑" panose="020B0503020204020204" pitchFamily="34" charset="-122"/>
                          </a:rPr>
                          <m:t>+</m:t>
                        </m:r>
                        <m:r>
                          <a:rPr lang="en-US" altLang="zh-CN" i="1">
                            <a:solidFill>
                              <a:prstClr val="black"/>
                            </a:solidFill>
                            <a:latin typeface="Cambria Math" panose="02040503050406030204" pitchFamily="18" charset="0"/>
                            <a:ea typeface="微软雅黑" panose="020B0503020204020204" pitchFamily="34" charset="-122"/>
                          </a:rPr>
                          <m:t>1</m:t>
                        </m:r>
                      </m:sub>
                    </m:sSub>
                    <m:r>
                      <a:rPr lang="en-US" altLang="zh-CN" i="1">
                        <a:solidFill>
                          <a:prstClr val="black"/>
                        </a:solidFill>
                        <a:latin typeface="Cambria Math" panose="02040503050406030204" pitchFamily="18" charset="0"/>
                        <a:ea typeface="微软雅黑" panose="020B0503020204020204" pitchFamily="34" charset="-122"/>
                      </a:rPr>
                      <m:t> =</m:t>
                    </m:r>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zh-CN" altLang="en-US" i="1">
                            <a:solidFill>
                              <a:prstClr val="black"/>
                            </a:solidFill>
                            <a:latin typeface="Cambria Math" panose="02040503050406030204" pitchFamily="18" charset="0"/>
                            <a:ea typeface="微软雅黑" panose="020B0503020204020204" pitchFamily="34" charset="-122"/>
                          </a:rPr>
                          <m:t>𝜃</m:t>
                        </m:r>
                      </m:e>
                      <m:sub>
                        <m:r>
                          <m:rPr>
                            <m:sty m:val="p"/>
                          </m:rPr>
                          <a:rPr lang="en-US" altLang="zh-CN" i="1">
                            <a:solidFill>
                              <a:prstClr val="black"/>
                            </a:solidFill>
                            <a:latin typeface="Cambria Math" panose="02040503050406030204" pitchFamily="18" charset="0"/>
                            <a:ea typeface="微软雅黑" panose="020B0503020204020204" pitchFamily="34" charset="-122"/>
                          </a:rPr>
                          <m:t>j</m:t>
                        </m:r>
                      </m:sub>
                    </m:sSub>
                    <m:r>
                      <a:rPr lang="en-US" altLang="zh-CN" i="1">
                        <a:solidFill>
                          <a:prstClr val="black"/>
                        </a:solidFill>
                        <a:latin typeface="Cambria Math" panose="02040503050406030204" pitchFamily="18" charset="0"/>
                        <a:ea typeface="微软雅黑" panose="020B0503020204020204" pitchFamily="34" charset="-122"/>
                      </a:rPr>
                      <m:t>−</m:t>
                    </m:r>
                    <m:r>
                      <a:rPr lang="zh-CN" altLang="en-US" i="1">
                        <a:solidFill>
                          <a:prstClr val="black"/>
                        </a:solidFill>
                        <a:latin typeface="Cambria Math" panose="02040503050406030204" pitchFamily="18" charset="0"/>
                        <a:ea typeface="微软雅黑" panose="020B0503020204020204" pitchFamily="34" charset="-122"/>
                      </a:rPr>
                      <m:t>𝜂</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𝐽</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num>
                      <m:den>
                        <m:r>
                          <a:rPr lang="en-US" altLang="zh-CN" i="1">
                            <a:latin typeface="Cambria Math" panose="02040503050406030204" pitchFamily="18" charset="0"/>
                          </a:rPr>
                          <m:t>𝜕</m:t>
                        </m:r>
                        <m:r>
                          <a:rPr lang="zh-CN" altLang="en-US" i="1">
                            <a:latin typeface="Cambria Math" panose="02040503050406030204" pitchFamily="18" charset="0"/>
                          </a:rPr>
                          <m:t>𝜃</m:t>
                        </m:r>
                      </m:den>
                    </m:f>
                  </m:oMath>
                </a14:m>
                <a:endParaRPr lang="en-US" altLang="zh-CN" dirty="0">
                  <a:solidFill>
                    <a:prstClr val="black"/>
                  </a:solidFill>
                  <a:latin typeface="微软雅黑" panose="020B0503020204020204" pitchFamily="34" charset="-122"/>
                  <a:ea typeface="微软雅黑" panose="020B0503020204020204" pitchFamily="34" charset="-122"/>
                </a:endParaRPr>
              </a:p>
              <a:p>
                <a:pPr algn="just">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ea typeface="微软雅黑" panose="020B0503020204020204" pitchFamily="34" charset="-122"/>
                  </a:rPr>
                  <a:t>      </a:t>
                </a:r>
                <a14:m>
                  <m:oMath xmlns:m="http://schemas.openxmlformats.org/officeDocument/2006/math">
                    <m:r>
                      <a:rPr lang="en-US" altLang="zh-CN" i="1">
                        <a:solidFill>
                          <a:prstClr val="black"/>
                        </a:solidFill>
                        <a:latin typeface="Cambria Math" panose="02040503050406030204" pitchFamily="18" charset="0"/>
                        <a:ea typeface="微软雅黑" panose="020B0503020204020204" pitchFamily="34" charset="-122"/>
                      </a:rPr>
                      <m:t>=</m:t>
                    </m:r>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zh-CN" altLang="en-US" i="1">
                            <a:solidFill>
                              <a:prstClr val="black"/>
                            </a:solidFill>
                            <a:latin typeface="Cambria Math" panose="02040503050406030204" pitchFamily="18" charset="0"/>
                            <a:ea typeface="微软雅黑" panose="020B0503020204020204" pitchFamily="34" charset="-122"/>
                          </a:rPr>
                          <m:t>𝜃</m:t>
                        </m:r>
                      </m:e>
                      <m:sub>
                        <m:r>
                          <m:rPr>
                            <m:sty m:val="p"/>
                          </m:rPr>
                          <a:rPr lang="en-US" altLang="zh-CN" i="1">
                            <a:solidFill>
                              <a:prstClr val="black"/>
                            </a:solidFill>
                            <a:latin typeface="Cambria Math" panose="02040503050406030204" pitchFamily="18" charset="0"/>
                            <a:ea typeface="微软雅黑" panose="020B0503020204020204" pitchFamily="34" charset="-122"/>
                          </a:rPr>
                          <m:t>j</m:t>
                        </m:r>
                      </m:sub>
                    </m:sSub>
                    <m:r>
                      <a:rPr lang="en-US" altLang="zh-CN" i="1">
                        <a:solidFill>
                          <a:prstClr val="black"/>
                        </a:solidFill>
                        <a:latin typeface="Cambria Math" panose="02040503050406030204" pitchFamily="18" charset="0"/>
                        <a:ea typeface="微软雅黑" panose="020B0503020204020204" pitchFamily="34" charset="-122"/>
                      </a:rPr>
                      <m:t>+</m:t>
                    </m:r>
                    <m:r>
                      <a:rPr lang="zh-CN" altLang="en-US" i="1">
                        <a:solidFill>
                          <a:prstClr val="black"/>
                        </a:solidFill>
                        <a:latin typeface="Cambria Math" panose="02040503050406030204" pitchFamily="18" charset="0"/>
                        <a:ea typeface="微软雅黑" panose="020B0503020204020204" pitchFamily="34" charset="-122"/>
                      </a:rPr>
                      <m:t>𝜂</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𝑁</m:t>
                        </m:r>
                      </m:den>
                    </m:f>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𝑁</m:t>
                        </m:r>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𝜃</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e>
                    </m:nary>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endParaRPr lang="en-US" altLang="zh-CN" dirty="0">
                  <a:solidFill>
                    <a:prstClr val="black"/>
                  </a:solidFill>
                  <a:latin typeface="微软雅黑" panose="020B0503020204020204" pitchFamily="34" charset="-122"/>
                  <a:ea typeface="微软雅黑" panose="020B0503020204020204" pitchFamily="34" charset="-122"/>
                </a:endParaRPr>
              </a:p>
              <a:p>
                <a:pPr lvl="0" algn="just">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                   }</a:t>
                </a:r>
                <a:endParaRPr lang="en-US" altLang="zh-CN" dirty="0">
                  <a:solidFill>
                    <a:prstClr val="black"/>
                  </a:solidFill>
                  <a:latin typeface="微软雅黑" panose="020B0503020204020204" pitchFamily="34" charset="-122"/>
                  <a:ea typeface="微软雅黑" panose="020B0503020204020204" pitchFamily="34" charset="-122"/>
                </a:endParaRPr>
              </a:p>
            </p:txBody>
          </p:sp>
        </mc:Choice>
        <mc:Fallback>
          <p:sp>
            <p:nvSpPr>
              <p:cNvPr id="23" name="矩形 22"/>
              <p:cNvSpPr>
                <a:spLocks noRot="1" noChangeAspect="1" noMove="1" noResize="1" noEditPoints="1" noAdjustHandles="1" noChangeArrowheads="1" noChangeShapeType="1" noTextEdit="1"/>
              </p:cNvSpPr>
              <p:nvPr/>
            </p:nvSpPr>
            <p:spPr>
              <a:xfrm>
                <a:off x="5980644" y="4123774"/>
                <a:ext cx="5229900" cy="2339815"/>
              </a:xfrm>
              <a:prstGeom prst="roundRect">
                <a:avLst/>
              </a:prstGeom>
              <a:blipFill rotWithShape="1">
                <a:blip r:embed="rId11"/>
                <a:stretch>
                  <a:fillRect l="-186" t="-411" r="-177" b="-383"/>
                </a:stretch>
              </a:blipFill>
              <a:ln w="19050">
                <a:prstDash val="dash"/>
              </a:ln>
            </p:spPr>
            <p:style>
              <a:lnRef idx="2">
                <a:schemeClr val="accent4"/>
              </a:lnRef>
              <a:fillRef idx="1">
                <a:schemeClr val="lt1"/>
              </a:fillRef>
              <a:effectRef idx="0">
                <a:schemeClr val="accent4"/>
              </a:effectRef>
              <a:fontRef idx="minor">
                <a:schemeClr val="dk1"/>
              </a:fontRef>
            </p:style>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求解方式：梯度下降法</a:t>
            </a:r>
            <a:endParaRPr lang="zh-CN" altLang="en-US" sz="2000" b="1" dirty="0">
              <a:latin typeface="微软雅黑" panose="020B0503020204020204" pitchFamily="34" charset="-122"/>
              <a:ea typeface="微软雅黑" panose="020B0503020204020204" pitchFamily="34" charset="-122"/>
            </a:endParaRPr>
          </a:p>
        </p:txBody>
      </p:sp>
      <p:sp>
        <p:nvSpPr>
          <p:cNvPr id="24" name="矩形 23"/>
          <p:cNvSpPr/>
          <p:nvPr/>
        </p:nvSpPr>
        <p:spPr>
          <a:xfrm>
            <a:off x="752434" y="1413453"/>
            <a:ext cx="10725350" cy="874407"/>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根据计算一次目标函数梯度的样本数量可分为批量梯度下降（</a:t>
            </a:r>
            <a:r>
              <a:rPr lang="en-US" altLang="zh-CN" dirty="0">
                <a:solidFill>
                  <a:prstClr val="black"/>
                </a:solidFill>
                <a:latin typeface="微软雅黑" panose="020B0503020204020204" pitchFamily="34" charset="-122"/>
                <a:ea typeface="微软雅黑" panose="020B0503020204020204" pitchFamily="34" charset="-122"/>
              </a:rPr>
              <a:t>Batch </a:t>
            </a:r>
            <a:r>
              <a:rPr lang="en-US" altLang="zh-CN" dirty="0" err="1">
                <a:solidFill>
                  <a:prstClr val="black"/>
                </a:solidFill>
                <a:latin typeface="微软雅黑" panose="020B0503020204020204" pitchFamily="34" charset="-122"/>
                <a:ea typeface="微软雅黑" panose="020B0503020204020204" pitchFamily="34" charset="-122"/>
              </a:rPr>
              <a:t>graduebt</a:t>
            </a:r>
            <a:r>
              <a:rPr lang="en-US" altLang="zh-CN" dirty="0">
                <a:solidFill>
                  <a:prstClr val="black"/>
                </a:solidFill>
                <a:latin typeface="微软雅黑" panose="020B0503020204020204" pitchFamily="34" charset="-122"/>
                <a:ea typeface="微软雅黑" panose="020B0503020204020204" pitchFamily="34" charset="-122"/>
              </a:rPr>
              <a:t> descent, BGD</a:t>
            </a:r>
            <a:r>
              <a:rPr lang="zh-CN" altLang="en-US" dirty="0">
                <a:solidFill>
                  <a:prstClr val="black"/>
                </a:solidFill>
                <a:latin typeface="微软雅黑" panose="020B0503020204020204" pitchFamily="34" charset="-122"/>
                <a:ea typeface="微软雅黑" panose="020B0503020204020204" pitchFamily="34" charset="-122"/>
              </a:rPr>
              <a:t>），随机梯度下降（</a:t>
            </a:r>
            <a:r>
              <a:rPr lang="en-US" altLang="zh-CN" dirty="0" err="1">
                <a:solidFill>
                  <a:prstClr val="black"/>
                </a:solidFill>
                <a:latin typeface="微软雅黑" panose="020B0503020204020204" pitchFamily="34" charset="-122"/>
                <a:ea typeface="微软雅黑" panose="020B0503020204020204" pitchFamily="34" charset="-122"/>
              </a:rPr>
              <a:t>Stochatic</a:t>
            </a:r>
            <a:r>
              <a:rPr lang="en-US" altLang="zh-CN" dirty="0">
                <a:solidFill>
                  <a:prstClr val="black"/>
                </a:solidFill>
                <a:latin typeface="微软雅黑" panose="020B0503020204020204" pitchFamily="34" charset="-122"/>
                <a:ea typeface="微软雅黑" panose="020B0503020204020204" pitchFamily="34" charset="-122"/>
              </a:rPr>
              <a:t> gradient decent</a:t>
            </a:r>
            <a:r>
              <a:rPr lang="zh-CN" altLang="en-US" dirty="0">
                <a:solidFill>
                  <a:prstClr val="black"/>
                </a:solidFill>
                <a:latin typeface="微软雅黑" panose="020B0503020204020204" pitchFamily="34" charset="-122"/>
                <a:ea typeface="微软雅黑" panose="020B0503020204020204" pitchFamily="34" charset="-122"/>
              </a:rPr>
              <a:t>， </a:t>
            </a:r>
            <a:r>
              <a:rPr lang="en-US" altLang="zh-CN" dirty="0">
                <a:solidFill>
                  <a:prstClr val="black"/>
                </a:solidFill>
                <a:latin typeface="微软雅黑" panose="020B0503020204020204" pitchFamily="34" charset="-122"/>
                <a:ea typeface="微软雅黑" panose="020B0503020204020204" pitchFamily="34" charset="-122"/>
              </a:rPr>
              <a:t>SGD</a:t>
            </a:r>
            <a:r>
              <a:rPr lang="zh-CN" altLang="en-US" dirty="0">
                <a:solidFill>
                  <a:prstClr val="black"/>
                </a:solidFill>
                <a:latin typeface="微软雅黑" panose="020B0503020204020204" pitchFamily="34" charset="-122"/>
                <a:ea typeface="微软雅黑" panose="020B0503020204020204" pitchFamily="34" charset="-122"/>
              </a:rPr>
              <a:t>），</a:t>
            </a:r>
            <a:r>
              <a:rPr lang="zh-CN" altLang="fr-FR" dirty="0">
                <a:solidFill>
                  <a:prstClr val="black"/>
                </a:solidFill>
                <a:latin typeface="微软雅黑" panose="020B0503020204020204" pitchFamily="34" charset="-122"/>
                <a:ea typeface="微软雅黑" panose="020B0503020204020204" pitchFamily="34" charset="-122"/>
              </a:rPr>
              <a:t>小批量梯度下降</a:t>
            </a:r>
            <a:r>
              <a:rPr lang="fr-FR" altLang="zh-CN" dirty="0">
                <a:solidFill>
                  <a:prstClr val="black"/>
                </a:solidFill>
                <a:latin typeface="微软雅黑" panose="020B0503020204020204" pitchFamily="34" charset="-122"/>
                <a:ea typeface="微软雅黑" panose="020B0503020204020204" pitchFamily="34" charset="-122"/>
              </a:rPr>
              <a:t>(mini-batch gradient descent)</a:t>
            </a:r>
            <a:r>
              <a:rPr lang="zh-CN" altLang="en-US"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5" name="矩形 24"/>
          <p:cNvSpPr/>
          <p:nvPr/>
        </p:nvSpPr>
        <p:spPr>
          <a:xfrm>
            <a:off x="752434" y="2548818"/>
            <a:ext cx="3398942"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en-US" altLang="zh-CN" dirty="0">
                <a:solidFill>
                  <a:prstClr val="black"/>
                </a:solidFill>
                <a:latin typeface="微软雅黑" panose="020B0503020204020204" pitchFamily="34" charset="-122"/>
                <a:ea typeface="微软雅黑" panose="020B0503020204020204" pitchFamily="34" charset="-122"/>
              </a:rPr>
              <a:t>BGD</a:t>
            </a:r>
            <a:endParaRPr lang="zh-CN" altLang="en-US"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7" name="矩形 26"/>
              <p:cNvSpPr/>
              <p:nvPr/>
            </p:nvSpPr>
            <p:spPr>
              <a:xfrm>
                <a:off x="752434" y="3070072"/>
                <a:ext cx="10725350" cy="1339662"/>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在训练过程中，每一步迭代都使用训练集的所有内容。也就是说</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利用现有参数对训练集中的每一个输入生成一个估计输出</a:t>
                </a:r>
                <a14:m>
                  <m:oMath xmlns:m="http://schemas.openxmlformats.org/officeDocument/2006/math">
                    <m:sSub>
                      <m:sSubPr>
                        <m:ctrlPr>
                          <a:rPr lang="en-US" altLang="zh-CN" i="1" smtClean="0">
                            <a:solidFill>
                              <a:prstClr val="black"/>
                            </a:solidFill>
                            <a:latin typeface="Cambria Math" panose="02040503050406030204" pitchFamily="18" charset="0"/>
                            <a:ea typeface="微软雅黑" panose="020B0503020204020204" pitchFamily="34" charset="-122"/>
                          </a:rPr>
                        </m:ctrlPr>
                      </m:sSubPr>
                      <m:e>
                        <m:acc>
                          <m:accPr>
                            <m:ctrlPr>
                              <a:rPr lang="en-US" altLang="zh-CN" i="1" smtClean="0">
                                <a:solidFill>
                                  <a:prstClr val="black"/>
                                </a:solidFill>
                                <a:latin typeface="Cambria Math" panose="02040503050406030204" pitchFamily="18" charset="0"/>
                                <a:ea typeface="微软雅黑" panose="020B0503020204020204" pitchFamily="34" charset="-122"/>
                              </a:rPr>
                            </m:ctrlPr>
                          </m:accPr>
                          <m:e>
                            <m:r>
                              <a:rPr lang="en-US" altLang="zh-CN" b="0" i="1" smtClean="0">
                                <a:solidFill>
                                  <a:prstClr val="black"/>
                                </a:solidFill>
                                <a:latin typeface="Cambria Math" panose="02040503050406030204" pitchFamily="18" charset="0"/>
                                <a:ea typeface="微软雅黑" panose="020B0503020204020204" pitchFamily="34" charset="-122"/>
                              </a:rPr>
                              <m:t>𝑦</m:t>
                            </m:r>
                          </m:e>
                        </m:acc>
                      </m:e>
                      <m:sub>
                        <m:r>
                          <a:rPr lang="en-US" altLang="zh-CN" b="0" i="1" smtClean="0">
                            <a:solidFill>
                              <a:prstClr val="black"/>
                            </a:solidFill>
                            <a:latin typeface="Cambria Math" panose="02040503050406030204" pitchFamily="18" charset="0"/>
                            <a:ea typeface="微软雅黑" panose="020B0503020204020204" pitchFamily="34" charset="-122"/>
                          </a:rPr>
                          <m:t>𝑖</m:t>
                        </m:r>
                      </m:sub>
                    </m:sSub>
                  </m:oMath>
                </a14:m>
                <a:r>
                  <a:rPr lang="zh-CN" altLang="en-US" dirty="0">
                    <a:solidFill>
                      <a:prstClr val="black"/>
                    </a:solidFill>
                    <a:latin typeface="微软雅黑" panose="020B0503020204020204" pitchFamily="34" charset="-122"/>
                    <a:ea typeface="微软雅黑" panose="020B0503020204020204" pitchFamily="34" charset="-122"/>
                  </a:rPr>
                  <a:t>，然后跟实际输出 </a:t>
                </a:r>
                <a14:m>
                  <m:oMath xmlns:m="http://schemas.openxmlformats.org/officeDocument/2006/math">
                    <m:sSub>
                      <m:sSubPr>
                        <m:ctrlPr>
                          <a:rPr lang="en-US" altLang="zh-CN" i="1" smtClean="0">
                            <a:solidFill>
                              <a:prstClr val="black"/>
                            </a:solidFill>
                            <a:latin typeface="Cambria Math" panose="02040503050406030204" pitchFamily="18" charset="0"/>
                            <a:ea typeface="微软雅黑" panose="020B0503020204020204" pitchFamily="34" charset="-122"/>
                          </a:rPr>
                        </m:ctrlPr>
                      </m:sSubPr>
                      <m:e>
                        <m:r>
                          <m:rPr>
                            <m:sty m:val="p"/>
                          </m:rPr>
                          <a:rPr lang="en-US" altLang="zh-CN" i="1">
                            <a:solidFill>
                              <a:prstClr val="black"/>
                            </a:solidFill>
                            <a:latin typeface="Cambria Math" panose="02040503050406030204" pitchFamily="18" charset="0"/>
                            <a:ea typeface="微软雅黑" panose="020B0503020204020204" pitchFamily="34" charset="-122"/>
                          </a:rPr>
                          <m:t>y</m:t>
                        </m:r>
                      </m:e>
                      <m:sub>
                        <m:r>
                          <a:rPr lang="en-US" altLang="zh-CN" b="0" i="1" smtClean="0">
                            <a:solidFill>
                              <a:prstClr val="black"/>
                            </a:solidFill>
                            <a:latin typeface="Cambria Math" panose="02040503050406030204" pitchFamily="18" charset="0"/>
                            <a:ea typeface="微软雅黑" panose="020B0503020204020204" pitchFamily="34" charset="-122"/>
                          </a:rPr>
                          <m:t>𝑖</m:t>
                        </m:r>
                      </m:sub>
                    </m:sSub>
                  </m:oMath>
                </a14:m>
                <a:r>
                  <a:rPr lang="zh-CN" altLang="en-US" dirty="0">
                    <a:solidFill>
                      <a:prstClr val="black"/>
                    </a:solidFill>
                    <a:latin typeface="微软雅黑" panose="020B0503020204020204" pitchFamily="34" charset="-122"/>
                    <a:ea typeface="微软雅黑" panose="020B0503020204020204" pitchFamily="34" charset="-122"/>
                  </a:rPr>
                  <a:t> 比较，统计所有误差，求平均以后得到平均误差，以此来作为更新参数的依据。</a:t>
                </a:r>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p:sp>
            <p:nvSpPr>
              <p:cNvPr id="27" name="矩形 26"/>
              <p:cNvSpPr>
                <a:spLocks noRot="1" noChangeAspect="1" noMove="1" noResize="1" noEditPoints="1" noAdjustHandles="1" noChangeArrowheads="1" noChangeShapeType="1" noTextEdit="1"/>
              </p:cNvSpPr>
              <p:nvPr/>
            </p:nvSpPr>
            <p:spPr>
              <a:xfrm>
                <a:off x="752434" y="3070072"/>
                <a:ext cx="10725350" cy="1339662"/>
              </a:xfrm>
              <a:prstGeom prst="rect">
                <a:avLst/>
              </a:prstGeom>
              <a:blipFill rotWithShape="1">
                <a:blip r:embed="rId6"/>
                <a:stretch>
                  <a:fillRect l="-6" t="-36" r="1" b="22"/>
                </a:stretch>
              </a:blipFill>
            </p:spPr>
            <p:txBody>
              <a:bodyPr/>
              <a:lstStyle/>
              <a:p>
                <a:r>
                  <a:rPr lang="zh-CN" altLang="en-US">
                    <a:noFill/>
                  </a:rPr>
                  <a:t> </a:t>
                </a:r>
              </a:p>
            </p:txBody>
          </p:sp>
        </mc:Fallback>
      </mc:AlternateContent>
      <p:sp>
        <p:nvSpPr>
          <p:cNvPr id="29" name="矩形: 圆角 28"/>
          <p:cNvSpPr/>
          <p:nvPr/>
        </p:nvSpPr>
        <p:spPr>
          <a:xfrm>
            <a:off x="752434" y="4599031"/>
            <a:ext cx="5218598" cy="1886829"/>
          </a:xfrm>
          <a:prstGeom prst="roundRect">
            <a:avLst/>
          </a:prstGeom>
          <a:solidFill>
            <a:schemeClr val="accent4">
              <a:alpha val="32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lvl="0" algn="just">
              <a:lnSpc>
                <a:spcPct val="150000"/>
              </a:lnSpc>
              <a:defRPr/>
            </a:pPr>
            <a:r>
              <a:rPr lang="zh-CN" altLang="en-US" dirty="0">
                <a:solidFill>
                  <a:srgbClr val="FF0000"/>
                </a:solidFill>
                <a:latin typeface="微软雅黑" panose="020B0503020204020204" pitchFamily="34" charset="-122"/>
                <a:ea typeface="微软雅黑" panose="020B0503020204020204" pitchFamily="34" charset="-122"/>
              </a:rPr>
              <a:t>优点：</a:t>
            </a:r>
            <a:r>
              <a:rPr lang="zh-CN" altLang="en-US" dirty="0">
                <a:solidFill>
                  <a:prstClr val="black"/>
                </a:solidFill>
                <a:latin typeface="微软雅黑" panose="020B0503020204020204" pitchFamily="34" charset="-122"/>
                <a:ea typeface="微软雅黑" panose="020B0503020204020204" pitchFamily="34" charset="-122"/>
              </a:rPr>
              <a:t>由于每一步都利用了训练集中的所有数据，因此当损失函数达到最小值以后，能够保证此时计算出的梯度为</a:t>
            </a:r>
            <a:r>
              <a:rPr lang="en-US" altLang="zh-CN" dirty="0">
                <a:solidFill>
                  <a:prstClr val="black"/>
                </a:solidFill>
                <a:latin typeface="微软雅黑" panose="020B0503020204020204" pitchFamily="34" charset="-122"/>
                <a:ea typeface="微软雅黑" panose="020B0503020204020204" pitchFamily="34" charset="-122"/>
              </a:rPr>
              <a:t>0</a:t>
            </a:r>
            <a:r>
              <a:rPr lang="zh-CN" altLang="en-US" dirty="0">
                <a:solidFill>
                  <a:prstClr val="black"/>
                </a:solidFill>
                <a:latin typeface="微软雅黑" panose="020B0503020204020204" pitchFamily="34" charset="-122"/>
                <a:ea typeface="微软雅黑" panose="020B0503020204020204" pitchFamily="34" charset="-122"/>
              </a:rPr>
              <a:t>，换句话说，就是能够收敛。因此，使用</a:t>
            </a:r>
            <a:r>
              <a:rPr lang="en-US" altLang="zh-CN" dirty="0">
                <a:solidFill>
                  <a:prstClr val="black"/>
                </a:solidFill>
                <a:latin typeface="微软雅黑" panose="020B0503020204020204" pitchFamily="34" charset="-122"/>
                <a:ea typeface="微软雅黑" panose="020B0503020204020204" pitchFamily="34" charset="-122"/>
              </a:rPr>
              <a:t>BGD</a:t>
            </a:r>
            <a:r>
              <a:rPr lang="zh-CN" altLang="en-US" dirty="0">
                <a:solidFill>
                  <a:prstClr val="black"/>
                </a:solidFill>
                <a:latin typeface="微软雅黑" panose="020B0503020204020204" pitchFamily="34" charset="-122"/>
                <a:ea typeface="微软雅黑" panose="020B0503020204020204" pitchFamily="34" charset="-122"/>
              </a:rPr>
              <a:t>时不需要逐渐减小学习速率。</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30" name="矩形: 圆角 29"/>
          <p:cNvSpPr/>
          <p:nvPr/>
        </p:nvSpPr>
        <p:spPr>
          <a:xfrm>
            <a:off x="6531864" y="5058730"/>
            <a:ext cx="4907702" cy="967429"/>
          </a:xfrm>
          <a:prstGeom prst="roundRect">
            <a:avLst/>
          </a:prstGeom>
          <a:solidFill>
            <a:schemeClr val="accent6">
              <a:alpha val="32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lvl="0" algn="just">
              <a:lnSpc>
                <a:spcPct val="150000"/>
              </a:lnSpc>
              <a:defRPr/>
            </a:pPr>
            <a:r>
              <a:rPr lang="zh-CN" altLang="en-US" dirty="0">
                <a:solidFill>
                  <a:srgbClr val="FF0000"/>
                </a:solidFill>
                <a:latin typeface="微软雅黑" panose="020B0503020204020204" pitchFamily="34" charset="-122"/>
                <a:ea typeface="微软雅黑" panose="020B0503020204020204" pitchFamily="34" charset="-122"/>
              </a:rPr>
              <a:t>缺点：</a:t>
            </a:r>
            <a:r>
              <a:rPr lang="zh-CN" altLang="en-US" dirty="0">
                <a:solidFill>
                  <a:prstClr val="black"/>
                </a:solidFill>
                <a:latin typeface="微软雅黑" panose="020B0503020204020204" pitchFamily="34" charset="-122"/>
                <a:ea typeface="微软雅黑" panose="020B0503020204020204" pitchFamily="34" charset="-122"/>
              </a:rPr>
              <a:t>由于每一步都要使用所有数据</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因此随着数据集的增大</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运行速度会越来越慢</a:t>
            </a:r>
            <a:r>
              <a:rPr lang="en-US" altLang="zh-CN" dirty="0">
                <a:solidFill>
                  <a:prstClr val="black"/>
                </a:solidFill>
                <a:latin typeface="微软雅黑" panose="020B0503020204020204" pitchFamily="34" charset="-122"/>
                <a:ea typeface="微软雅黑" panose="020B0503020204020204" pitchFamily="34" charset="-122"/>
              </a:rPr>
              <a:t>.</a:t>
            </a:r>
            <a:endParaRPr lang="zh-CN" altLang="en-US"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求解方式：梯度下降法</a:t>
            </a:r>
            <a:endParaRPr lang="zh-CN" altLang="en-US" sz="2000" b="1" dirty="0">
              <a:latin typeface="微软雅黑" panose="020B0503020204020204" pitchFamily="34" charset="-122"/>
              <a:ea typeface="微软雅黑" panose="020B0503020204020204" pitchFamily="34" charset="-122"/>
            </a:endParaRPr>
          </a:p>
        </p:txBody>
      </p:sp>
      <p:sp>
        <p:nvSpPr>
          <p:cNvPr id="25" name="矩形 24"/>
          <p:cNvSpPr/>
          <p:nvPr/>
        </p:nvSpPr>
        <p:spPr>
          <a:xfrm>
            <a:off x="752434" y="1413453"/>
            <a:ext cx="3398942"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en-US" altLang="zh-CN" dirty="0">
                <a:solidFill>
                  <a:prstClr val="black"/>
                </a:solidFill>
                <a:latin typeface="微软雅黑" panose="020B0503020204020204" pitchFamily="34" charset="-122"/>
                <a:ea typeface="微软雅黑" panose="020B0503020204020204" pitchFamily="34" charset="-122"/>
              </a:rPr>
              <a:t>SGD</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7" name="矩形 26"/>
          <p:cNvSpPr/>
          <p:nvPr/>
        </p:nvSpPr>
        <p:spPr>
          <a:xfrm>
            <a:off x="752434" y="2004383"/>
            <a:ext cx="10725350" cy="458908"/>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与批量梯度下降方法不同，随机梯度下降方法一次只抽取一个</a:t>
            </a:r>
            <a:r>
              <a:rPr lang="zh-CN" altLang="en-US" dirty="0">
                <a:solidFill>
                  <a:srgbClr val="FF0000"/>
                </a:solidFill>
                <a:latin typeface="微软雅黑" panose="020B0503020204020204" pitchFamily="34" charset="-122"/>
                <a:ea typeface="微软雅黑" panose="020B0503020204020204" pitchFamily="34" charset="-122"/>
              </a:rPr>
              <a:t>随机</a:t>
            </a:r>
            <a:r>
              <a:rPr lang="zh-CN" altLang="en-US" dirty="0">
                <a:solidFill>
                  <a:prstClr val="black"/>
                </a:solidFill>
                <a:latin typeface="微软雅黑" panose="020B0503020204020204" pitchFamily="34" charset="-122"/>
                <a:ea typeface="微软雅黑" panose="020B0503020204020204" pitchFamily="34" charset="-122"/>
              </a:rPr>
              <a:t>样本进行目标函数梯度计算。</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9" name="矩形: 圆角 28"/>
          <p:cNvSpPr/>
          <p:nvPr/>
        </p:nvSpPr>
        <p:spPr>
          <a:xfrm>
            <a:off x="752434" y="2748465"/>
            <a:ext cx="5218598" cy="967429"/>
          </a:xfrm>
          <a:prstGeom prst="roundRect">
            <a:avLst/>
          </a:prstGeom>
          <a:solidFill>
            <a:schemeClr val="accent4">
              <a:alpha val="32000"/>
            </a:schemeClr>
          </a:solidFill>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lvl="0" algn="just">
              <a:lnSpc>
                <a:spcPct val="150000"/>
              </a:lnSpc>
              <a:defRPr/>
            </a:pPr>
            <a:r>
              <a:rPr lang="zh-CN" altLang="en-US" dirty="0">
                <a:solidFill>
                  <a:srgbClr val="FF0000"/>
                </a:solidFill>
                <a:latin typeface="微软雅黑" panose="020B0503020204020204" pitchFamily="34" charset="-122"/>
                <a:ea typeface="微软雅黑" panose="020B0503020204020204" pitchFamily="34" charset="-122"/>
              </a:rPr>
              <a:t>优点：</a:t>
            </a:r>
            <a:r>
              <a:rPr lang="zh-CN" altLang="en-US" dirty="0">
                <a:solidFill>
                  <a:prstClr val="black"/>
                </a:solidFill>
                <a:latin typeface="微软雅黑" panose="020B0503020204020204" pitchFamily="34" charset="-122"/>
                <a:ea typeface="微软雅黑" panose="020B0503020204020204" pitchFamily="34" charset="-122"/>
              </a:rPr>
              <a:t>由于每次只计算一个样本，所以</a:t>
            </a:r>
            <a:r>
              <a:rPr lang="en-US" altLang="zh-CN" dirty="0">
                <a:solidFill>
                  <a:prstClr val="black"/>
                </a:solidFill>
                <a:latin typeface="微软雅黑" panose="020B0503020204020204" pitchFamily="34" charset="-122"/>
                <a:ea typeface="微软雅黑" panose="020B0503020204020204" pitchFamily="34" charset="-122"/>
              </a:rPr>
              <a:t>SGD</a:t>
            </a:r>
            <a:r>
              <a:rPr lang="zh-CN" altLang="en-US" dirty="0">
                <a:solidFill>
                  <a:prstClr val="black"/>
                </a:solidFill>
                <a:latin typeface="微软雅黑" panose="020B0503020204020204" pitchFamily="34" charset="-122"/>
                <a:ea typeface="微软雅黑" panose="020B0503020204020204" pitchFamily="34" charset="-122"/>
              </a:rPr>
              <a:t>收敛非常快。</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30" name="矩形: 圆角 29"/>
          <p:cNvSpPr/>
          <p:nvPr/>
        </p:nvSpPr>
        <p:spPr>
          <a:xfrm>
            <a:off x="6291072" y="2748465"/>
            <a:ext cx="5148494" cy="967429"/>
          </a:xfrm>
          <a:prstGeom prst="roundRect">
            <a:avLst/>
          </a:prstGeom>
          <a:solidFill>
            <a:schemeClr val="accent6">
              <a:alpha val="32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lvl="0" algn="just">
              <a:lnSpc>
                <a:spcPct val="150000"/>
              </a:lnSpc>
              <a:defRPr/>
            </a:pPr>
            <a:r>
              <a:rPr lang="zh-CN" altLang="en-US" dirty="0">
                <a:solidFill>
                  <a:srgbClr val="FF0000"/>
                </a:solidFill>
                <a:latin typeface="微软雅黑" panose="020B0503020204020204" pitchFamily="34" charset="-122"/>
                <a:ea typeface="微软雅黑" panose="020B0503020204020204" pitchFamily="34" charset="-122"/>
              </a:rPr>
              <a:t>缺点：</a:t>
            </a:r>
            <a:r>
              <a:rPr lang="zh-CN" altLang="en-US" dirty="0">
                <a:solidFill>
                  <a:prstClr val="black"/>
                </a:solidFill>
                <a:latin typeface="微软雅黑" panose="020B0503020204020204" pitchFamily="34" charset="-122"/>
                <a:ea typeface="微软雅黑" panose="020B0503020204020204" pitchFamily="34" charset="-122"/>
              </a:rPr>
              <a:t>因为是随机抽取样本，因此误差是不可避免的，且每次迭代的梯度受抽样的影响比较大。</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6" name="矩形 15"/>
          <p:cNvSpPr/>
          <p:nvPr/>
        </p:nvSpPr>
        <p:spPr>
          <a:xfrm>
            <a:off x="752434" y="4191583"/>
            <a:ext cx="3398942"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en-US" altLang="zh-CN" dirty="0">
                <a:solidFill>
                  <a:prstClr val="black"/>
                </a:solidFill>
                <a:latin typeface="微软雅黑" panose="020B0503020204020204" pitchFamily="34" charset="-122"/>
                <a:ea typeface="微软雅黑" panose="020B0503020204020204" pitchFamily="34" charset="-122"/>
              </a:rPr>
              <a:t>mini-batch GD</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7" name="矩形 16"/>
          <p:cNvSpPr/>
          <p:nvPr/>
        </p:nvSpPr>
        <p:spPr>
          <a:xfrm>
            <a:off x="752434" y="4722703"/>
            <a:ext cx="10725350" cy="874407"/>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小批量梯度下降结合了批量梯度下降和随机梯度下降的优点，它一次以小批量的训练数据计算目标函数的权重并更新参数。</a:t>
            </a:r>
            <a:endParaRPr lang="zh-CN" altLang="en-US"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4" y="951861"/>
            <a:ext cx="4915535"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求解方式：梯度下降法挑战</a:t>
            </a:r>
            <a:endParaRPr lang="zh-CN" altLang="en-US" sz="2000" b="1" dirty="0">
              <a:latin typeface="微软雅黑" panose="020B0503020204020204" pitchFamily="34" charset="-122"/>
              <a:ea typeface="微软雅黑" panose="020B0503020204020204" pitchFamily="34" charset="-122"/>
            </a:endParaRPr>
          </a:p>
        </p:txBody>
      </p:sp>
      <p:sp>
        <p:nvSpPr>
          <p:cNvPr id="18" name="矩形 17"/>
          <p:cNvSpPr/>
          <p:nvPr/>
        </p:nvSpPr>
        <p:spPr>
          <a:xfrm>
            <a:off x="479424" y="1351971"/>
            <a:ext cx="7522886" cy="5444888"/>
          </a:xfrm>
          <a:prstGeom prst="rect">
            <a:avLst/>
          </a:prstGeom>
        </p:spPr>
        <p:txBody>
          <a:bodyPr wrap="square">
            <a:spAutoFit/>
          </a:bodyPr>
          <a:lstStyle/>
          <a:p>
            <a:pPr lvl="0" indent="457200" algn="just">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1. </a:t>
            </a:r>
            <a:r>
              <a:rPr lang="zh-CN" altLang="en-US" dirty="0">
                <a:solidFill>
                  <a:prstClr val="black"/>
                </a:solidFill>
                <a:latin typeface="微软雅黑" panose="020B0503020204020204" pitchFamily="34" charset="-122"/>
                <a:ea typeface="微软雅黑" panose="020B0503020204020204" pitchFamily="34" charset="-122"/>
              </a:rPr>
              <a:t>难以选择合适的学习速率：如果学习速率选择过小会造成网络收敛太慢，但是设得太大可能使得损失函数在最小点周围不断摇摆而永远达不到最小点；</a:t>
            </a:r>
            <a:endParaRPr lang="zh-CN" altLang="en-US" dirty="0">
              <a:solidFill>
                <a:prstClr val="black"/>
              </a:solidFill>
              <a:latin typeface="微软雅黑" panose="020B0503020204020204" pitchFamily="34" charset="-122"/>
              <a:ea typeface="微软雅黑" panose="020B0503020204020204" pitchFamily="34" charset="-122"/>
            </a:endParaRPr>
          </a:p>
          <a:p>
            <a:pPr lvl="0" indent="457200" algn="just">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2. </a:t>
            </a:r>
            <a:r>
              <a:rPr lang="zh-CN" altLang="en-US" dirty="0">
                <a:solidFill>
                  <a:prstClr val="black"/>
                </a:solidFill>
                <a:latin typeface="微软雅黑" panose="020B0503020204020204" pitchFamily="34" charset="-122"/>
                <a:ea typeface="微软雅黑" panose="020B0503020204020204" pitchFamily="34" charset="-122"/>
              </a:rPr>
              <a:t>可以在训练开始时设置一个较大地学习率然后每训练若干个周期后按比例降低学习率，虽然这个方法有一些作用，但是由于降低学习率的周期是人为事先设定的，所以它不能很好地适应数据内在的规律；</a:t>
            </a:r>
            <a:endParaRPr lang="zh-CN" altLang="en-US" dirty="0">
              <a:solidFill>
                <a:prstClr val="black"/>
              </a:solidFill>
              <a:latin typeface="微软雅黑" panose="020B0503020204020204" pitchFamily="34" charset="-122"/>
              <a:ea typeface="微软雅黑" panose="020B0503020204020204" pitchFamily="34" charset="-122"/>
            </a:endParaRPr>
          </a:p>
          <a:p>
            <a:pPr lvl="0" indent="457200" algn="just">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3. </a:t>
            </a:r>
            <a:r>
              <a:rPr lang="zh-CN" altLang="en-US" dirty="0">
                <a:solidFill>
                  <a:prstClr val="black"/>
                </a:solidFill>
                <a:latin typeface="微软雅黑" panose="020B0503020204020204" pitchFamily="34" charset="-122"/>
                <a:ea typeface="微软雅黑" panose="020B0503020204020204" pitchFamily="34" charset="-122"/>
              </a:rPr>
              <a:t>另一方面，我们对特征向量中的所有的特征都采用了相同的学习率，如果训练数据十分稀疏并且不同特征的变化频率差别很大，这时候对变化频率慢得特征采用大的学习率而对变化频率快的特征采用小的学习率是更好的选择；</a:t>
            </a:r>
            <a:endParaRPr lang="en-US" altLang="zh-CN" dirty="0">
              <a:solidFill>
                <a:prstClr val="black"/>
              </a:solidFill>
              <a:latin typeface="微软雅黑" panose="020B0503020204020204" pitchFamily="34" charset="-122"/>
              <a:ea typeface="微软雅黑" panose="020B0503020204020204" pitchFamily="34" charset="-122"/>
            </a:endParaRPr>
          </a:p>
          <a:p>
            <a:pPr lvl="0" indent="457200" algn="just">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4. </a:t>
            </a:r>
            <a:r>
              <a:rPr lang="zh-CN" altLang="en-US" dirty="0">
                <a:solidFill>
                  <a:prstClr val="black"/>
                </a:solidFill>
                <a:latin typeface="微软雅黑" panose="020B0503020204020204" pitchFamily="34" charset="-122"/>
                <a:ea typeface="微软雅黑" panose="020B0503020204020204" pitchFamily="34" charset="-122"/>
              </a:rPr>
              <a:t>这些梯度下降方法难以逃脱”鞍点”</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a:solidFill>
                  <a:prstClr val="black"/>
                </a:solidFill>
                <a:latin typeface="微软雅黑" panose="020B0503020204020204" pitchFamily="34" charset="-122"/>
                <a:ea typeface="微软雅黑" panose="020B0503020204020204" pitchFamily="34" charset="-122"/>
              </a:rPr>
              <a:t>如下图所示，鞍点既不是最大点也不是最小点，在这个点附近，所有方向上的梯度都接近于</a:t>
            </a:r>
            <a:r>
              <a:rPr lang="en-US" altLang="zh-CN" dirty="0">
                <a:solidFill>
                  <a:prstClr val="black"/>
                </a:solidFill>
                <a:latin typeface="微软雅黑" panose="020B0503020204020204" pitchFamily="34" charset="-122"/>
                <a:ea typeface="微软雅黑" panose="020B0503020204020204" pitchFamily="34" charset="-122"/>
              </a:rPr>
              <a:t>0</a:t>
            </a:r>
            <a:r>
              <a:rPr lang="zh-CN" altLang="en-US" dirty="0">
                <a:solidFill>
                  <a:prstClr val="black"/>
                </a:solidFill>
                <a:latin typeface="微软雅黑" panose="020B0503020204020204" pitchFamily="34" charset="-122"/>
                <a:ea typeface="微软雅黑" panose="020B0503020204020204" pitchFamily="34" charset="-122"/>
              </a:rPr>
              <a:t>，这些梯度下降算法很难逃离它。</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2927" y="1937102"/>
            <a:ext cx="3822655" cy="29837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4" y="951861"/>
            <a:ext cx="4915535"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求解方式：梯度下降法改进</a:t>
            </a:r>
            <a:endParaRPr lang="zh-CN" altLang="en-US"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752434" y="1413453"/>
            <a:ext cx="3398942" cy="46358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en-US" altLang="zh-CN" b="1" dirty="0"/>
              <a:t>Momentum</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6" name="矩形 15"/>
          <p:cNvSpPr/>
          <p:nvPr/>
        </p:nvSpPr>
        <p:spPr>
          <a:xfrm>
            <a:off x="752434" y="1889743"/>
            <a:ext cx="6507902" cy="1289905"/>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若当前的梯度方向与累积的历史梯度方向一致，则当前的梯度会被加强，从而这一步下降的幅度更大。若当前的梯度方向与累积的梯度方向不一致，则会减弱当前下降的梯度幅度。</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7" name="矩形 16"/>
          <p:cNvSpPr/>
          <p:nvPr/>
        </p:nvSpPr>
        <p:spPr>
          <a:xfrm>
            <a:off x="752434" y="3344877"/>
            <a:ext cx="3792134" cy="464166"/>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en-US" altLang="zh-CN" b="1" dirty="0" err="1"/>
              <a:t>AdaGrad</a:t>
            </a:r>
            <a:r>
              <a:rPr lang="zh-CN" altLang="en-US" b="1" dirty="0"/>
              <a:t>（</a:t>
            </a:r>
            <a:r>
              <a:rPr lang="en-US" altLang="zh-CN" b="1" dirty="0"/>
              <a:t>Adaptive Gradient</a:t>
            </a:r>
            <a:r>
              <a:rPr lang="zh-CN" altLang="en-US" b="1" dirty="0"/>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2" name="矩形 21"/>
          <p:cNvSpPr/>
          <p:nvPr/>
        </p:nvSpPr>
        <p:spPr>
          <a:xfrm>
            <a:off x="752434" y="3824902"/>
            <a:ext cx="6507902" cy="874407"/>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每一次更新参数时（一次迭代），不同的参数使用不同的学习率。</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3" name="矩形 22"/>
          <p:cNvSpPr/>
          <p:nvPr/>
        </p:nvSpPr>
        <p:spPr>
          <a:xfrm>
            <a:off x="752434" y="4830675"/>
            <a:ext cx="4907702" cy="464166"/>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en-US" altLang="zh-CN" b="1" dirty="0"/>
              <a:t>Adam</a:t>
            </a:r>
            <a:r>
              <a:rPr lang="zh-CN" altLang="en-US" b="1" dirty="0"/>
              <a:t>（</a:t>
            </a:r>
            <a:r>
              <a:rPr lang="en-US" altLang="zh-CN" dirty="0">
                <a:solidFill>
                  <a:prstClr val="black"/>
                </a:solidFill>
                <a:latin typeface="微软雅黑" panose="020B0503020204020204" pitchFamily="34" charset="-122"/>
                <a:ea typeface="微软雅黑" panose="020B0503020204020204" pitchFamily="34" charset="-122"/>
              </a:rPr>
              <a:t> Adaptive Moment Estimation</a:t>
            </a:r>
            <a:r>
              <a:rPr lang="zh-CN" altLang="en-US" b="1" dirty="0"/>
              <a:t>）</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4" name="矩形 23"/>
          <p:cNvSpPr/>
          <p:nvPr/>
        </p:nvSpPr>
        <p:spPr>
          <a:xfrm>
            <a:off x="752434" y="5294841"/>
            <a:ext cx="6507902" cy="1289905"/>
          </a:xfrm>
          <a:prstGeom prst="rect">
            <a:avLst/>
          </a:prstGeom>
        </p:spPr>
        <p:txBody>
          <a:bodyPr wrap="square">
            <a:spAutoFit/>
          </a:bodyPr>
          <a:lstStyle/>
          <a:p>
            <a:pPr lvl="0" indent="457200" algn="just">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rPr>
              <a:t>Adam</a:t>
            </a:r>
            <a:r>
              <a:rPr lang="zh-CN" altLang="en-US" dirty="0">
                <a:solidFill>
                  <a:prstClr val="black"/>
                </a:solidFill>
                <a:latin typeface="微软雅黑" panose="020B0503020204020204" pitchFamily="34" charset="-122"/>
                <a:ea typeface="微软雅黑" panose="020B0503020204020204" pitchFamily="34" charset="-122"/>
              </a:rPr>
              <a:t>利用梯度的一阶矩估计和二阶矩估计动态调整每个参数的学习率。其优点主要在于经过偏置校正后，每一次迭代学习率都有个确定范围，使得参数比较平稳。</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2397" y="1351971"/>
            <a:ext cx="3102294" cy="2401776"/>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9966" y="4132438"/>
            <a:ext cx="3010670" cy="233084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566305" y="1477515"/>
            <a:ext cx="7059390" cy="3404266"/>
            <a:chOff x="3364567" y="1506863"/>
            <a:chExt cx="7059390" cy="3404266"/>
          </a:xfrm>
        </p:grpSpPr>
        <p:grpSp>
          <p:nvGrpSpPr>
            <p:cNvPr id="17" name="组合 16"/>
            <p:cNvGrpSpPr/>
            <p:nvPr/>
          </p:nvGrpSpPr>
          <p:grpSpPr>
            <a:xfrm>
              <a:off x="3364567" y="2140065"/>
              <a:ext cx="607187" cy="607187"/>
              <a:chOff x="5583547" y="2347275"/>
              <a:chExt cx="607187" cy="607187"/>
            </a:xfrm>
          </p:grpSpPr>
          <p:sp>
            <p:nvSpPr>
              <p:cNvPr id="10" name="椭圆 9"/>
              <p:cNvSpPr/>
              <p:nvPr/>
            </p:nvSpPr>
            <p:spPr>
              <a:xfrm>
                <a:off x="5583547" y="2347275"/>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3582160"/>
              <a:ext cx="607187" cy="607187"/>
              <a:chOff x="5583547" y="3086961"/>
              <a:chExt cx="607187" cy="607187"/>
            </a:xfrm>
          </p:grpSpPr>
          <p:sp>
            <p:nvSpPr>
              <p:cNvPr id="19" name="椭圆 18"/>
              <p:cNvSpPr/>
              <p:nvPr/>
            </p:nvSpPr>
            <p:spPr>
              <a:xfrm>
                <a:off x="5583547" y="3086961"/>
                <a:ext cx="607187" cy="607187"/>
              </a:xfrm>
              <a:prstGeom prst="ellipse">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02</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4303942"/>
              <a:ext cx="607187" cy="607187"/>
              <a:chOff x="5583547" y="3086961"/>
              <a:chExt cx="607187" cy="607187"/>
            </a:xfrm>
          </p:grpSpPr>
          <p:sp>
            <p:nvSpPr>
              <p:cNvPr id="22" name="椭圆 21"/>
              <p:cNvSpPr/>
              <p:nvPr/>
            </p:nvSpPr>
            <p:spPr>
              <a:xfrm>
                <a:off x="5583547" y="3086961"/>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2332282"/>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3769344"/>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450182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461926" y="221282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线性回归</a:t>
              </a:r>
              <a:endParaRPr lang="zh-CN" altLang="en-US" dirty="0">
                <a:solidFill>
                  <a:schemeClr val="tx1"/>
                </a:solidFill>
              </a:endParaRPr>
            </a:p>
          </p:txBody>
        </p:sp>
        <p:sp>
          <p:nvSpPr>
            <p:cNvPr id="36" name="圆角矩形 35"/>
            <p:cNvSpPr/>
            <p:nvPr/>
          </p:nvSpPr>
          <p:spPr>
            <a:xfrm>
              <a:off x="4461926" y="3649886"/>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rPr>
                <a:t>线性回归的改进</a:t>
              </a:r>
              <a:endParaRPr lang="zh-CN" altLang="en-US" dirty="0">
                <a:solidFill>
                  <a:schemeClr val="lt1"/>
                </a:solidFill>
              </a:endParaRPr>
            </a:p>
          </p:txBody>
        </p:sp>
        <p:sp>
          <p:nvSpPr>
            <p:cNvPr id="37" name="圆角矩形 36"/>
            <p:cNvSpPr/>
            <p:nvPr/>
          </p:nvSpPr>
          <p:spPr>
            <a:xfrm>
              <a:off x="4461926" y="437085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代码实践</a:t>
              </a:r>
              <a:endParaRPr lang="zh-CN" altLang="en-US" dirty="0"/>
            </a:p>
          </p:txBody>
        </p:sp>
        <p:sp>
          <p:nvSpPr>
            <p:cNvPr id="39" name="圆角矩形 38"/>
            <p:cNvSpPr/>
            <p:nvPr/>
          </p:nvSpPr>
          <p:spPr>
            <a:xfrm>
              <a:off x="7672352" y="1506863"/>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损失函数</a:t>
              </a:r>
              <a:endParaRPr lang="zh-CN" altLang="en-US" dirty="0"/>
            </a:p>
          </p:txBody>
        </p:sp>
        <p:sp>
          <p:nvSpPr>
            <p:cNvPr id="47" name="圆角矩形 38"/>
            <p:cNvSpPr/>
            <p:nvPr/>
          </p:nvSpPr>
          <p:spPr>
            <a:xfrm>
              <a:off x="7672352" y="221101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最小二乘法</a:t>
              </a:r>
              <a:endParaRPr lang="zh-CN" altLang="en-US" dirty="0"/>
            </a:p>
          </p:txBody>
        </p:sp>
        <p:sp>
          <p:nvSpPr>
            <p:cNvPr id="52" name="圆角矩形 38"/>
            <p:cNvSpPr/>
            <p:nvPr/>
          </p:nvSpPr>
          <p:spPr>
            <a:xfrm>
              <a:off x="7672352" y="2932731"/>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梯度下降法</a:t>
              </a:r>
              <a:endParaRPr lang="zh-CN" altLang="en-US" dirty="0"/>
            </a:p>
          </p:txBody>
        </p:sp>
      </p:grpSp>
      <p:cxnSp>
        <p:nvCxnSpPr>
          <p:cNvPr id="9" name="直接连接符 8"/>
          <p:cNvCxnSpPr>
            <a:stCxn id="35" idx="3"/>
            <a:endCxn id="39" idx="1"/>
          </p:cNvCxnSpPr>
          <p:nvPr/>
        </p:nvCxnSpPr>
        <p:spPr>
          <a:xfrm flipV="1">
            <a:off x="6415269" y="1708348"/>
            <a:ext cx="458821" cy="705961"/>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35" idx="3"/>
            <a:endCxn id="47" idx="1"/>
          </p:cNvCxnSpPr>
          <p:nvPr/>
        </p:nvCxnSpPr>
        <p:spPr>
          <a:xfrm flipV="1">
            <a:off x="6415269" y="2412504"/>
            <a:ext cx="458821" cy="1805"/>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35" idx="3"/>
            <a:endCxn id="52" idx="1"/>
          </p:cNvCxnSpPr>
          <p:nvPr/>
        </p:nvCxnSpPr>
        <p:spPr>
          <a:xfrm>
            <a:off x="6415269" y="2414309"/>
            <a:ext cx="458821" cy="719907"/>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33910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线性回归的改进</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线性回归改进</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过拟合</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752434" y="1413453"/>
            <a:ext cx="10725350" cy="1289905"/>
          </a:xfrm>
          <a:prstGeom prst="rect">
            <a:avLst/>
          </a:prstGeom>
        </p:spPr>
        <p:txBody>
          <a:bodyPr wrap="square">
            <a:spAutoFit/>
          </a:bodyPr>
          <a:lstStyle/>
          <a:p>
            <a:pPr lvl="0" indent="457200" algn="just">
              <a:lnSpc>
                <a:spcPct val="150000"/>
              </a:lnSpc>
              <a:defRPr/>
            </a:pPr>
            <a:r>
              <a:rPr lang="zh-CN" altLang="en-US" dirty="0">
                <a:solidFill>
                  <a:srgbClr val="FF0000"/>
                </a:solidFill>
                <a:latin typeface="微软雅黑" panose="020B0503020204020204" pitchFamily="34" charset="-122"/>
                <a:ea typeface="微软雅黑" panose="020B0503020204020204" pitchFamily="34" charset="-122"/>
              </a:rPr>
              <a:t>过拟合</a:t>
            </a:r>
            <a:r>
              <a:rPr lang="zh-CN" altLang="en-US" dirty="0">
                <a:solidFill>
                  <a:prstClr val="black"/>
                </a:solidFill>
                <a:latin typeface="微软雅黑" panose="020B0503020204020204" pitchFamily="34" charset="-122"/>
                <a:ea typeface="微软雅黑" panose="020B0503020204020204" pitchFamily="34" charset="-122"/>
              </a:rPr>
              <a:t>是指模型学习的参数过多，导致拟合的函数完美的预测训练集，但对新数据的测试集预测结果差。在机器学习中，过拟合通常发生在模型过于复杂的情况下。过拟合会使得模型的预测性能变弱，并且增加数据的波动性。</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9875" y="2929800"/>
            <a:ext cx="6572250" cy="27527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33910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线性回归的改进</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线性回归改进</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解决过拟合的方法</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752434" y="1413453"/>
            <a:ext cx="2021246"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获取更多数据</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a:off x="752434" y="1872361"/>
            <a:ext cx="10687132" cy="1289905"/>
          </a:xfrm>
          <a:prstGeom prst="rect">
            <a:avLst/>
          </a:prstGeom>
        </p:spPr>
        <p:txBody>
          <a:bodyPr wrap="square">
            <a:spAutoFit/>
          </a:bodyPr>
          <a:lstStyle/>
          <a:p>
            <a:pPr lvl="0" indent="457200" algn="just">
              <a:lnSpc>
                <a:spcPct val="150000"/>
              </a:lnSpc>
              <a:defRPr/>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从数据源头获取更多数据，这是最直观也是最有效的方式之一，有了足够的数据网络也不太容易过拟合了。</a:t>
            </a:r>
            <a:endParaRPr lang="en-US" altLang="zh-CN" dirty="0">
              <a:latin typeface="微软雅黑" panose="020B0503020204020204" pitchFamily="34" charset="-122"/>
              <a:ea typeface="微软雅黑" panose="020B0503020204020204" pitchFamily="34" charset="-122"/>
            </a:endParaRPr>
          </a:p>
          <a:p>
            <a:pPr indent="457200" algn="just">
              <a:lnSpc>
                <a:spcPct val="150000"/>
              </a:lnSpc>
              <a:defRPr/>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数据增强（</a:t>
            </a:r>
            <a:r>
              <a:rPr lang="en-US" altLang="zh-CN" dirty="0">
                <a:latin typeface="微软雅黑" panose="020B0503020204020204" pitchFamily="34" charset="-122"/>
                <a:ea typeface="微软雅黑" panose="020B0503020204020204" pitchFamily="34" charset="-122"/>
              </a:rPr>
              <a:t>Data Augmentation</a:t>
            </a:r>
            <a:r>
              <a:rPr lang="zh-CN" altLang="en-US" dirty="0">
                <a:latin typeface="微软雅黑" panose="020B0503020204020204" pitchFamily="34" charset="-122"/>
                <a:ea typeface="微软雅黑" panose="020B0503020204020204" pitchFamily="34" charset="-122"/>
              </a:rPr>
              <a:t>）：通过一定规则扩充数据。</a:t>
            </a:r>
            <a:endParaRPr lang="zh-CN" altLang="en-US" dirty="0">
              <a:latin typeface="微软雅黑" panose="020B0503020204020204" pitchFamily="34" charset="-122"/>
              <a:ea typeface="微软雅黑" panose="020B0503020204020204" pitchFamily="34" charset="-122"/>
            </a:endParaRPr>
          </a:p>
        </p:txBody>
      </p:sp>
      <p:sp>
        <p:nvSpPr>
          <p:cNvPr id="16" name="矩形 15"/>
          <p:cNvSpPr/>
          <p:nvPr/>
        </p:nvSpPr>
        <p:spPr>
          <a:xfrm>
            <a:off x="752434" y="3318159"/>
            <a:ext cx="9754022"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使用合适的模型：减少网络的层数、神经元个数等均可以限制网络的拟合能力；</a:t>
            </a:r>
            <a:endParaRPr lang="zh-CN" altLang="en-US" dirty="0">
              <a:latin typeface="微软雅黑" panose="020B0503020204020204" pitchFamily="34" charset="-122"/>
              <a:ea typeface="微软雅黑" panose="020B0503020204020204" pitchFamily="34" charset="-122"/>
            </a:endParaRPr>
          </a:p>
        </p:txBody>
      </p:sp>
      <p:sp>
        <p:nvSpPr>
          <p:cNvPr id="17" name="矩形 16"/>
          <p:cNvSpPr/>
          <p:nvPr/>
        </p:nvSpPr>
        <p:spPr>
          <a:xfrm>
            <a:off x="752434" y="4060918"/>
            <a:ext cx="9754022"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使用正则项约束模型的权重，降低模型的非线性。</a:t>
            </a:r>
            <a:endParaRPr lang="zh-CN" altLang="en-US" dirty="0">
              <a:latin typeface="微软雅黑" panose="020B0503020204020204" pitchFamily="34" charset="-122"/>
              <a:ea typeface="微软雅黑" panose="020B0503020204020204" pitchFamily="34" charset="-122"/>
            </a:endParaRPr>
          </a:p>
        </p:txBody>
      </p:sp>
      <p:sp>
        <p:nvSpPr>
          <p:cNvPr id="18" name="矩形 17"/>
          <p:cNvSpPr/>
          <p:nvPr/>
        </p:nvSpPr>
        <p:spPr>
          <a:xfrm>
            <a:off x="752434" y="4826419"/>
            <a:ext cx="10687132" cy="1289905"/>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en-US" altLang="zh-CN" dirty="0">
                <a:latin typeface="微软雅黑" panose="020B0503020204020204" pitchFamily="34" charset="-122"/>
                <a:ea typeface="微软雅黑" panose="020B0503020204020204" pitchFamily="34" charset="-122"/>
              </a:rPr>
              <a:t>Early stopping-</a:t>
            </a:r>
            <a:r>
              <a:rPr lang="zh-CN" altLang="en-US" dirty="0">
                <a:latin typeface="微软雅黑" panose="020B0503020204020204" pitchFamily="34" charset="-122"/>
                <a:ea typeface="微软雅黑" panose="020B0503020204020204" pitchFamily="34" charset="-122"/>
              </a:rPr>
              <a:t>它是一种使用迭代次数截断防止过拟合，即在模型对训练数据集迭代收敛之前停止迭代来防止过拟合。因为在初始化网络的时候一般都是初始为较小的权值，训练时间越长，部分网络权值可能越大。如果我们在合适时间停止训练，就可以将网络的能力限制在一定范围内。</a:t>
            </a:r>
            <a:endParaRPr lang="zh-CN" altLang="en-US" dirty="0">
              <a:latin typeface="微软雅黑" panose="020B0503020204020204" pitchFamily="34" charset="-122"/>
              <a:ea typeface="微软雅黑" panose="020B0503020204020204" pitchFamily="34" charset="-122"/>
            </a:endParaRPr>
          </a:p>
        </p:txBody>
      </p:sp>
      <p:sp>
        <p:nvSpPr>
          <p:cNvPr id="22" name="矩形 21"/>
          <p:cNvSpPr/>
          <p:nvPr/>
        </p:nvSpPr>
        <p:spPr>
          <a:xfrm>
            <a:off x="752434" y="6231069"/>
            <a:ext cx="10687132" cy="458908"/>
          </a:xfrm>
          <a:prstGeom prst="rect">
            <a:avLst/>
          </a:prstGeom>
        </p:spPr>
        <p:txBody>
          <a:bodyPr wrap="square">
            <a:spAutoFit/>
          </a:bodyPr>
          <a:lstStyle/>
          <a:p>
            <a:pPr marL="285750" lvl="0" indent="-285750" algn="just">
              <a:lnSpc>
                <a:spcPct val="150000"/>
              </a:lnSpc>
              <a:buFont typeface="Arial" panose="020B0604020202020204" pitchFamily="34" charset="0"/>
              <a:buChar char="•"/>
              <a:defRPr/>
            </a:pPr>
            <a:r>
              <a:rPr lang="en-US" altLang="zh-CN" dirty="0">
                <a:latin typeface="微软雅黑" panose="020B0503020204020204" pitchFamily="34" charset="-122"/>
                <a:ea typeface="微软雅黑" panose="020B0503020204020204" pitchFamily="34" charset="-122"/>
              </a:rPr>
              <a:t>Dropout</a:t>
            </a:r>
            <a:r>
              <a:rPr lang="zh-CN" altLang="en-US" dirty="0">
                <a:latin typeface="微软雅黑" panose="020B0503020204020204" pitchFamily="34" charset="-122"/>
                <a:ea typeface="微软雅黑" panose="020B0503020204020204" pitchFamily="34" charset="-122"/>
              </a:rPr>
              <a:t>、交叉验证、决策树剪枝、模型组合（集成学习）</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33910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线性回归的改进</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758198"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一元线性回归改进</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添加正则项</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11"/>
              <p:cNvSpPr/>
              <p:nvPr/>
            </p:nvSpPr>
            <p:spPr>
              <a:xfrm>
                <a:off x="752434" y="1413453"/>
                <a:ext cx="10725350" cy="874407"/>
              </a:xfrm>
              <a:prstGeom prst="rect">
                <a:avLst/>
              </a:prstGeom>
            </p:spPr>
            <p:txBody>
              <a:bodyPr wrap="square">
                <a:spAutoFit/>
              </a:bodyPr>
              <a:lstStyle/>
              <a:p>
                <a:pPr lvl="0"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如下图可看出最右边的是过拟合的，但是不想抛弃 </a:t>
                </a:r>
                <a14:m>
                  <m:oMath xmlns:m="http://schemas.openxmlformats.org/officeDocument/2006/math">
                    <m:sSub>
                      <m:sSubPr>
                        <m:ctrlPr>
                          <a:rPr lang="en-US" altLang="zh-CN" i="1" smtClean="0">
                            <a:solidFill>
                              <a:prstClr val="black"/>
                            </a:solidFill>
                            <a:latin typeface="Cambria Math" panose="02040503050406030204" pitchFamily="18" charset="0"/>
                            <a:ea typeface="微软雅黑" panose="020B0503020204020204" pitchFamily="34" charset="-122"/>
                          </a:rPr>
                        </m:ctrlPr>
                      </m:sSubPr>
                      <m:e>
                        <m:r>
                          <a:rPr lang="zh-CN" altLang="en-US" i="1" smtClean="0">
                            <a:solidFill>
                              <a:prstClr val="black"/>
                            </a:solidFill>
                            <a:latin typeface="Cambria Math" panose="02040503050406030204" pitchFamily="18" charset="0"/>
                            <a:ea typeface="微软雅黑" panose="020B0503020204020204" pitchFamily="34" charset="-122"/>
                          </a:rPr>
                          <m:t>𝜃</m:t>
                        </m:r>
                      </m:e>
                      <m:sub>
                        <m:r>
                          <a:rPr lang="en-US" altLang="zh-CN" b="0" i="1" smtClean="0">
                            <a:solidFill>
                              <a:prstClr val="black"/>
                            </a:solidFill>
                            <a:latin typeface="Cambria Math" panose="02040503050406030204" pitchFamily="18" charset="0"/>
                            <a:ea typeface="微软雅黑" panose="020B0503020204020204" pitchFamily="34" charset="-122"/>
                          </a:rPr>
                          <m:t>3</m:t>
                        </m:r>
                      </m:sub>
                    </m:sSub>
                  </m:oMath>
                </a14:m>
                <a:r>
                  <a:rPr lang="zh-CN" altLang="en-US" dirty="0">
                    <a:solidFill>
                      <a:prstClr val="black"/>
                    </a:solidFill>
                    <a:latin typeface="微软雅黑" panose="020B0503020204020204" pitchFamily="34" charset="-122"/>
                    <a:ea typeface="微软雅黑" panose="020B0503020204020204" pitchFamily="34" charset="-122"/>
                  </a:rPr>
                  <a:t> 与 </a:t>
                </a:r>
                <a14:m>
                  <m:oMath xmlns:m="http://schemas.openxmlformats.org/officeDocument/2006/math">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zh-CN" altLang="en-US" i="1">
                            <a:solidFill>
                              <a:prstClr val="black"/>
                            </a:solidFill>
                            <a:latin typeface="Cambria Math" panose="02040503050406030204" pitchFamily="18" charset="0"/>
                            <a:ea typeface="微软雅黑" panose="020B0503020204020204" pitchFamily="34" charset="-122"/>
                          </a:rPr>
                          <m:t>𝜃</m:t>
                        </m:r>
                      </m:e>
                      <m:sub>
                        <m:r>
                          <a:rPr lang="en-US" altLang="zh-CN" b="0" i="1" smtClean="0">
                            <a:solidFill>
                              <a:prstClr val="black"/>
                            </a:solidFill>
                            <a:latin typeface="Cambria Math" panose="02040503050406030204" pitchFamily="18" charset="0"/>
                            <a:ea typeface="微软雅黑" panose="020B0503020204020204" pitchFamily="34" charset="-122"/>
                          </a:rPr>
                          <m:t>4</m:t>
                        </m:r>
                      </m:sub>
                    </m:sSub>
                  </m:oMath>
                </a14:m>
                <a:r>
                  <a:rPr lang="zh-CN" altLang="en-US" dirty="0">
                    <a:solidFill>
                      <a:prstClr val="black"/>
                    </a:solidFill>
                    <a:latin typeface="微软雅黑" panose="020B0503020204020204" pitchFamily="34" charset="-122"/>
                    <a:ea typeface="微软雅黑" panose="020B0503020204020204" pitchFamily="34" charset="-122"/>
                  </a:rPr>
                  <a:t> 变量自带的信息，因此加上正则项，使得 </a:t>
                </a:r>
                <a14:m>
                  <m:oMath xmlns:m="http://schemas.openxmlformats.org/officeDocument/2006/math">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zh-CN" altLang="en-US" i="1">
                            <a:solidFill>
                              <a:prstClr val="black"/>
                            </a:solidFill>
                            <a:latin typeface="Cambria Math" panose="02040503050406030204" pitchFamily="18" charset="0"/>
                            <a:ea typeface="微软雅黑" panose="020B0503020204020204" pitchFamily="34" charset="-122"/>
                          </a:rPr>
                          <m:t>𝜃</m:t>
                        </m:r>
                      </m:e>
                      <m:sub>
                        <m:r>
                          <a:rPr lang="en-US" altLang="zh-CN" i="1">
                            <a:solidFill>
                              <a:prstClr val="black"/>
                            </a:solidFill>
                            <a:latin typeface="Cambria Math" panose="02040503050406030204" pitchFamily="18" charset="0"/>
                            <a:ea typeface="微软雅黑" panose="020B0503020204020204" pitchFamily="34" charset="-122"/>
                          </a:rPr>
                          <m:t>3</m:t>
                        </m:r>
                      </m:sub>
                    </m:sSub>
                  </m:oMath>
                </a14:m>
                <a:r>
                  <a:rPr lang="zh-CN" altLang="en-US" dirty="0">
                    <a:solidFill>
                      <a:prstClr val="black"/>
                    </a:solidFill>
                    <a:latin typeface="微软雅黑" panose="020B0503020204020204" pitchFamily="34" charset="-122"/>
                    <a:ea typeface="微软雅黑" panose="020B0503020204020204" pitchFamily="34" charset="-122"/>
                  </a:rPr>
                  <a:t> 与 </a:t>
                </a:r>
                <a14:m>
                  <m:oMath xmlns:m="http://schemas.openxmlformats.org/officeDocument/2006/math">
                    <m:sSub>
                      <m:sSubPr>
                        <m:ctrlPr>
                          <a:rPr lang="en-US" altLang="zh-CN" i="1">
                            <a:solidFill>
                              <a:prstClr val="black"/>
                            </a:solidFill>
                            <a:latin typeface="Cambria Math" panose="02040503050406030204" pitchFamily="18" charset="0"/>
                            <a:ea typeface="微软雅黑" panose="020B0503020204020204" pitchFamily="34" charset="-122"/>
                          </a:rPr>
                        </m:ctrlPr>
                      </m:sSubPr>
                      <m:e>
                        <m:r>
                          <a:rPr lang="zh-CN" altLang="en-US" i="1">
                            <a:solidFill>
                              <a:prstClr val="black"/>
                            </a:solidFill>
                            <a:latin typeface="Cambria Math" panose="02040503050406030204" pitchFamily="18" charset="0"/>
                            <a:ea typeface="微软雅黑" panose="020B0503020204020204" pitchFamily="34" charset="-122"/>
                          </a:rPr>
                          <m:t>𝜃</m:t>
                        </m:r>
                      </m:e>
                      <m:sub>
                        <m:r>
                          <a:rPr lang="en-US" altLang="zh-CN" i="1">
                            <a:solidFill>
                              <a:prstClr val="black"/>
                            </a:solidFill>
                            <a:latin typeface="Cambria Math" panose="02040503050406030204" pitchFamily="18" charset="0"/>
                            <a:ea typeface="微软雅黑" panose="020B0503020204020204" pitchFamily="34" charset="-122"/>
                          </a:rPr>
                          <m:t>4</m:t>
                        </m:r>
                      </m:sub>
                    </m:sSub>
                  </m:oMath>
                </a14:m>
                <a:r>
                  <a:rPr lang="zh-CN" altLang="en-US" dirty="0">
                    <a:solidFill>
                      <a:prstClr val="black"/>
                    </a:solidFill>
                    <a:latin typeface="微软雅黑" panose="020B0503020204020204" pitchFamily="34" charset="-122"/>
                    <a:ea typeface="微软雅黑" panose="020B0503020204020204" pitchFamily="34" charset="-122"/>
                  </a:rPr>
                  <a:t> 足够小。</a:t>
                </a:r>
                <a:endParaRPr lang="zh-CN" altLang="en-US" dirty="0">
                  <a:solidFill>
                    <a:prstClr val="black"/>
                  </a:solidFill>
                  <a:latin typeface="微软雅黑" panose="020B0503020204020204" pitchFamily="34" charset="-122"/>
                  <a:ea typeface="微软雅黑" panose="020B0503020204020204" pitchFamily="34" charset="-122"/>
                </a:endParaRPr>
              </a:p>
            </p:txBody>
          </p:sp>
        </mc:Choice>
        <mc:Fallback>
          <p:sp>
            <p:nvSpPr>
              <p:cNvPr id="12" name="矩形 11"/>
              <p:cNvSpPr>
                <a:spLocks noRot="1" noChangeAspect="1" noMove="1" noResize="1" noEditPoints="1" noAdjustHandles="1" noChangeArrowheads="1" noChangeShapeType="1" noTextEdit="1"/>
              </p:cNvSpPr>
              <p:nvPr/>
            </p:nvSpPr>
            <p:spPr>
              <a:xfrm>
                <a:off x="752434" y="1413453"/>
                <a:ext cx="10725350" cy="874407"/>
              </a:xfrm>
              <a:prstGeom prst="rect">
                <a:avLst/>
              </a:prstGeom>
              <a:blipFill rotWithShape="1">
                <a:blip r:embed="rId6"/>
                <a:stretch>
                  <a:fillRect l="-6" t="-66" r="1" b="67"/>
                </a:stretch>
              </a:blipFill>
            </p:spPr>
            <p:txBody>
              <a:bodyPr/>
              <a:lstStyle/>
              <a:p>
                <a:r>
                  <a:rPr lang="zh-CN" altLang="en-US">
                    <a:noFill/>
                  </a:rPr>
                  <a:t> </a:t>
                </a:r>
              </a:p>
            </p:txBody>
          </p:sp>
        </mc:Fallback>
      </mc:AlternateContent>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8896" y="1995799"/>
            <a:ext cx="4650175" cy="1947682"/>
          </a:xfrm>
          <a:prstGeom prst="rect">
            <a:avLst/>
          </a:prstGeom>
        </p:spPr>
      </p:pic>
      <mc:AlternateContent xmlns:mc="http://schemas.openxmlformats.org/markup-compatibility/2006">
        <mc:Choice xmlns:a14="http://schemas.microsoft.com/office/drawing/2010/main" Requires="a14">
          <p:sp>
            <p:nvSpPr>
              <p:cNvPr id="16" name="文本框 15"/>
              <p:cNvSpPr txBox="1"/>
              <p:nvPr/>
            </p:nvSpPr>
            <p:spPr>
              <a:xfrm>
                <a:off x="2858524" y="2465075"/>
                <a:ext cx="3332515" cy="8712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zh-CN" altLang="en-US" i="1">
                                  <a:latin typeface="Cambria Math" panose="02040503050406030204" pitchFamily="18" charset="0"/>
                                </a:rPr>
                                <m:t>𝜃</m:t>
                              </m:r>
                            </m:lim>
                          </m:limLow>
                        </m:fName>
                        <m:e>
                          <m:r>
                            <a:rPr lang="en-US" altLang="zh-CN" i="1">
                              <a:latin typeface="Cambria Math" panose="02040503050406030204" pitchFamily="18" charset="0"/>
                            </a:rPr>
                            <m:t>𝐽</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e>
                      </m:func>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ℎ</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2858524" y="2465075"/>
                <a:ext cx="3332515" cy="871264"/>
              </a:xfrm>
              <a:prstGeom prst="rect">
                <a:avLst/>
              </a:prstGeom>
              <a:blipFill rotWithShape="1">
                <a:blip r:embed="rId8"/>
                <a:stretch>
                  <a:fillRect l="-12" t="-1" r="13" b="6"/>
                </a:stretch>
              </a:blipFill>
            </p:spPr>
            <p:txBody>
              <a:bodyPr/>
              <a:lstStyle/>
              <a:p>
                <a:r>
                  <a:rPr lang="zh-CN" altLang="en-US">
                    <a:noFill/>
                  </a:rPr>
                  <a:t> </a:t>
                </a:r>
              </a:p>
            </p:txBody>
          </p:sp>
        </mc:Fallback>
      </mc:AlternateContent>
      <p:sp>
        <p:nvSpPr>
          <p:cNvPr id="18" name="文本框 17"/>
          <p:cNvSpPr txBox="1"/>
          <p:nvPr/>
        </p:nvSpPr>
        <p:spPr>
          <a:xfrm>
            <a:off x="1396390" y="2716041"/>
            <a:ext cx="1338828" cy="369332"/>
          </a:xfrm>
          <a:prstGeom prst="rect">
            <a:avLst/>
          </a:prstGeom>
          <a:noFill/>
        </p:spPr>
        <p:txBody>
          <a:bodyPr wrap="non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优化目标：</a:t>
            </a:r>
            <a:endParaRPr lang="zh-CN" altLang="en-US"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2" name="文本框 21"/>
              <p:cNvSpPr txBox="1"/>
              <p:nvPr/>
            </p:nvSpPr>
            <p:spPr>
              <a:xfrm>
                <a:off x="3107740" y="4685711"/>
                <a:ext cx="4343112" cy="8712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zh-CN" altLang="en-US" i="1">
                                  <a:latin typeface="Cambria Math" panose="02040503050406030204" pitchFamily="18" charset="0"/>
                                </a:rPr>
                                <m:t>𝜃</m:t>
                              </m:r>
                            </m:lim>
                          </m:limLow>
                        </m:fName>
                        <m:e>
                          <m:r>
                            <a:rPr lang="en-US" altLang="zh-CN" i="1">
                              <a:latin typeface="Cambria Math" panose="02040503050406030204" pitchFamily="18" charset="0"/>
                            </a:rPr>
                            <m:t>𝐽</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e>
                      </m:func>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ℎ</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r>
                        <a:rPr lang="en-US" altLang="zh-CN" b="0" i="1" smtClean="0">
                          <a:latin typeface="Cambria Math" panose="02040503050406030204" pitchFamily="18" charset="0"/>
                        </a:rPr>
                        <m:t>+</m:t>
                      </m:r>
                      <m:r>
                        <a:rPr lang="zh-CN" altLang="en-US" b="0" i="1" smtClean="0">
                          <a:latin typeface="Cambria Math" panose="02040503050406030204" pitchFamily="18" charset="0"/>
                        </a:rPr>
                        <m:t>𝜆</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l-GR" altLang="zh-CN" i="1">
                              <a:latin typeface="Cambria Math" panose="02040503050406030204" pitchFamily="18" charset="0"/>
                              <a:ea typeface="Cambria Math" panose="02040503050406030204" pitchFamily="18" charset="0"/>
                            </a:rPr>
                            <m:t>𝜃</m:t>
                          </m:r>
                          <m:r>
                            <a:rPr lang="en-US" altLang="zh-CN" b="0" i="1" smtClean="0">
                              <a:latin typeface="Cambria Math" panose="02040503050406030204" pitchFamily="18" charset="0"/>
                            </a:rPr>
                            <m:t>||</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3107740" y="4685711"/>
                <a:ext cx="4343112" cy="871264"/>
              </a:xfrm>
              <a:prstGeom prst="rect">
                <a:avLst/>
              </a:prstGeom>
              <a:blipFill rotWithShape="1">
                <a:blip r:embed="rId9"/>
                <a:stretch>
                  <a:fillRect l="-1" t="-5" r="9" b="10"/>
                </a:stretch>
              </a:blipFill>
            </p:spPr>
            <p:txBody>
              <a:bodyPr/>
              <a:lstStyle/>
              <a:p>
                <a:r>
                  <a:rPr lang="zh-CN" altLang="en-US">
                    <a:noFill/>
                  </a:rPr>
                  <a:t> </a:t>
                </a:r>
              </a:p>
            </p:txBody>
          </p:sp>
        </mc:Fallback>
      </mc:AlternateContent>
      <p:sp>
        <p:nvSpPr>
          <p:cNvPr id="23" name="文本框 22"/>
          <p:cNvSpPr txBox="1"/>
          <p:nvPr/>
        </p:nvSpPr>
        <p:spPr>
          <a:xfrm>
            <a:off x="1396390" y="4936677"/>
            <a:ext cx="1822935" cy="369332"/>
          </a:xfrm>
          <a:prstGeom prst="rect">
            <a:avLst/>
          </a:prstGeom>
          <a:noFill/>
        </p:spPr>
        <p:txBody>
          <a:bodyPr wrap="squar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添加</a:t>
            </a:r>
            <a:r>
              <a:rPr lang="en-US" altLang="zh-CN" dirty="0">
                <a:solidFill>
                  <a:prstClr val="black"/>
                </a:solidFill>
                <a:latin typeface="微软雅黑" panose="020B0503020204020204" pitchFamily="34" charset="-122"/>
                <a:ea typeface="微软雅黑" panose="020B0503020204020204" pitchFamily="34" charset="-122"/>
              </a:rPr>
              <a:t>L1</a:t>
            </a:r>
            <a:r>
              <a:rPr lang="zh-CN" altLang="en-US" dirty="0">
                <a:solidFill>
                  <a:prstClr val="black"/>
                </a:solidFill>
                <a:latin typeface="微软雅黑" panose="020B0503020204020204" pitchFamily="34" charset="-122"/>
                <a:ea typeface="微软雅黑" panose="020B0503020204020204" pitchFamily="34" charset="-122"/>
              </a:rPr>
              <a:t>正则项：</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4" name="矩形 23"/>
          <p:cNvSpPr/>
          <p:nvPr/>
        </p:nvSpPr>
        <p:spPr>
          <a:xfrm>
            <a:off x="752434" y="4051124"/>
            <a:ext cx="10725350" cy="458908"/>
          </a:xfrm>
          <a:prstGeom prst="rect">
            <a:avLst/>
          </a:prstGeom>
        </p:spPr>
        <p:txBody>
          <a:bodyPr wrap="square">
            <a:spAutoFit/>
          </a:bodyPr>
          <a:lstStyle/>
          <a:p>
            <a:pPr indent="457200" algn="just">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rPr>
              <a:t>根据所加正则项的不同，可分为</a:t>
            </a:r>
            <a:r>
              <a:rPr lang="en-US" altLang="zh-CN" dirty="0">
                <a:solidFill>
                  <a:prstClr val="black"/>
                </a:solidFill>
                <a:latin typeface="微软雅黑" panose="020B0503020204020204" pitchFamily="34" charset="-122"/>
                <a:ea typeface="微软雅黑" panose="020B0503020204020204" pitchFamily="34" charset="-122"/>
              </a:rPr>
              <a:t>L1</a:t>
            </a:r>
            <a:r>
              <a:rPr lang="zh-CN" altLang="en-US" dirty="0">
                <a:solidFill>
                  <a:prstClr val="black"/>
                </a:solidFill>
                <a:latin typeface="微软雅黑" panose="020B0503020204020204" pitchFamily="34" charset="-122"/>
                <a:ea typeface="微软雅黑" panose="020B0503020204020204" pitchFamily="34" charset="-122"/>
              </a:rPr>
              <a:t>正则化（</a:t>
            </a:r>
            <a:r>
              <a:rPr lang="en-US" altLang="zh-CN" dirty="0">
                <a:solidFill>
                  <a:prstClr val="black"/>
                </a:solidFill>
                <a:latin typeface="微软雅黑" panose="020B0503020204020204" pitchFamily="34" charset="-122"/>
                <a:ea typeface="微软雅黑" panose="020B0503020204020204" pitchFamily="34" charset="-122"/>
              </a:rPr>
              <a:t> LASSO</a:t>
            </a:r>
            <a:r>
              <a:rPr lang="zh-CN" altLang="en-US" dirty="0">
                <a:solidFill>
                  <a:prstClr val="black"/>
                </a:solidFill>
                <a:latin typeface="微软雅黑" panose="020B0503020204020204" pitchFamily="34" charset="-122"/>
                <a:ea typeface="微软雅黑" panose="020B0503020204020204" pitchFamily="34" charset="-122"/>
              </a:rPr>
              <a:t>回归）与</a:t>
            </a:r>
            <a:r>
              <a:rPr lang="en-US" altLang="zh-CN" dirty="0">
                <a:solidFill>
                  <a:prstClr val="black"/>
                </a:solidFill>
                <a:latin typeface="微软雅黑" panose="020B0503020204020204" pitchFamily="34" charset="-122"/>
                <a:ea typeface="微软雅黑" panose="020B0503020204020204" pitchFamily="34" charset="-122"/>
              </a:rPr>
              <a:t>L2</a:t>
            </a:r>
            <a:r>
              <a:rPr lang="zh-CN" altLang="en-US" dirty="0">
                <a:solidFill>
                  <a:prstClr val="black"/>
                </a:solidFill>
                <a:latin typeface="微软雅黑" panose="020B0503020204020204" pitchFamily="34" charset="-122"/>
                <a:ea typeface="微软雅黑" panose="020B0503020204020204" pitchFamily="34" charset="-122"/>
              </a:rPr>
              <a:t>正则化（岭回归）。</a:t>
            </a:r>
            <a:endParaRPr lang="zh-CN" altLang="en-US"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7" name="文本框 26"/>
              <p:cNvSpPr txBox="1"/>
              <p:nvPr/>
            </p:nvSpPr>
            <p:spPr>
              <a:xfrm>
                <a:off x="3107740" y="5662434"/>
                <a:ext cx="4329006" cy="8712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zh-CN" altLang="en-US" i="1">
                                  <a:latin typeface="Cambria Math" panose="02040503050406030204" pitchFamily="18" charset="0"/>
                                </a:rPr>
                                <m:t>𝜃</m:t>
                              </m:r>
                            </m:lim>
                          </m:limLow>
                        </m:fName>
                        <m:e>
                          <m:r>
                            <a:rPr lang="en-US" altLang="zh-CN" i="1">
                              <a:latin typeface="Cambria Math" panose="02040503050406030204" pitchFamily="18" charset="0"/>
                            </a:rPr>
                            <m:t>𝐽</m:t>
                          </m:r>
                          <m:r>
                            <a:rPr lang="en-US" altLang="zh-CN" i="1">
                              <a:latin typeface="Cambria Math" panose="02040503050406030204" pitchFamily="18" charset="0"/>
                            </a:rPr>
                            <m:t>(</m:t>
                          </m:r>
                          <m:r>
                            <a:rPr lang="zh-CN" altLang="en-US" i="1">
                              <a:latin typeface="Cambria Math" panose="02040503050406030204" pitchFamily="18" charset="0"/>
                            </a:rPr>
                            <m:t>𝜃</m:t>
                          </m:r>
                          <m:r>
                            <a:rPr lang="en-US" altLang="zh-CN" i="1">
                              <a:latin typeface="Cambria Math" panose="02040503050406030204" pitchFamily="18" charset="0"/>
                            </a:rPr>
                            <m:t>)</m:t>
                          </m:r>
                        </m:e>
                      </m:func>
                      <m:r>
                        <a:rPr lang="en-US" altLang="zh-CN"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ℎ</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r>
                        <a:rPr lang="en-US" altLang="zh-CN" b="0" i="1" smtClean="0">
                          <a:latin typeface="Cambria Math" panose="02040503050406030204" pitchFamily="18" charset="0"/>
                        </a:rPr>
                        <m:t>+</m:t>
                      </m:r>
                      <m:r>
                        <a:rPr lang="zh-CN" altLang="en-US" b="0" i="1" smtClean="0">
                          <a:latin typeface="Cambria Math" panose="02040503050406030204" pitchFamily="18" charset="0"/>
                        </a:rPr>
                        <m:t>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2</m:t>
                          </m:r>
                        </m:sup>
                      </m:sSubSup>
                    </m:oMath>
                  </m:oMathPara>
                </a14:m>
                <a:endParaRPr lang="zh-CN" altLang="en-US" dirty="0"/>
              </a:p>
            </p:txBody>
          </p:sp>
        </mc:Choice>
        <mc:Fallback>
          <p:sp>
            <p:nvSpPr>
              <p:cNvPr id="27" name="文本框 26"/>
              <p:cNvSpPr txBox="1">
                <a:spLocks noRot="1" noChangeAspect="1" noMove="1" noResize="1" noEditPoints="1" noAdjustHandles="1" noChangeArrowheads="1" noChangeShapeType="1" noTextEdit="1"/>
              </p:cNvSpPr>
              <p:nvPr/>
            </p:nvSpPr>
            <p:spPr>
              <a:xfrm>
                <a:off x="3107740" y="5662434"/>
                <a:ext cx="4329006" cy="871264"/>
              </a:xfrm>
              <a:prstGeom prst="rect">
                <a:avLst/>
              </a:prstGeom>
              <a:blipFill rotWithShape="1">
                <a:blip r:embed="rId10"/>
                <a:stretch>
                  <a:fillRect l="-1" t="-16" r="6" b="21"/>
                </a:stretch>
              </a:blipFill>
            </p:spPr>
            <p:txBody>
              <a:bodyPr/>
              <a:lstStyle/>
              <a:p>
                <a:r>
                  <a:rPr lang="zh-CN" altLang="en-US">
                    <a:noFill/>
                  </a:rPr>
                  <a:t> </a:t>
                </a:r>
              </a:p>
            </p:txBody>
          </p:sp>
        </mc:Fallback>
      </mc:AlternateContent>
      <p:sp>
        <p:nvSpPr>
          <p:cNvPr id="28" name="文本框 27"/>
          <p:cNvSpPr txBox="1"/>
          <p:nvPr/>
        </p:nvSpPr>
        <p:spPr>
          <a:xfrm>
            <a:off x="1396390" y="5913400"/>
            <a:ext cx="1822935" cy="369332"/>
          </a:xfrm>
          <a:prstGeom prst="rect">
            <a:avLst/>
          </a:prstGeom>
          <a:noFill/>
        </p:spPr>
        <p:txBody>
          <a:bodyPr wrap="non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添加</a:t>
            </a:r>
            <a:r>
              <a:rPr lang="en-US" altLang="zh-CN" dirty="0">
                <a:solidFill>
                  <a:prstClr val="black"/>
                </a:solidFill>
                <a:latin typeface="微软雅黑" panose="020B0503020204020204" pitchFamily="34" charset="-122"/>
                <a:ea typeface="微软雅黑" panose="020B0503020204020204" pitchFamily="34" charset="-122"/>
              </a:rPr>
              <a:t>L2</a:t>
            </a:r>
            <a:r>
              <a:rPr lang="zh-CN" altLang="en-US" dirty="0">
                <a:solidFill>
                  <a:prstClr val="black"/>
                </a:solidFill>
                <a:latin typeface="微软雅黑" panose="020B0503020204020204" pitchFamily="34" charset="-122"/>
                <a:ea typeface="微软雅黑" panose="020B0503020204020204" pitchFamily="34" charset="-122"/>
              </a:rPr>
              <a:t>正则项：</a:t>
            </a:r>
            <a:endParaRPr lang="zh-CN" altLang="en-US"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0" name="文本框 29"/>
              <p:cNvSpPr txBox="1"/>
              <p:nvPr/>
            </p:nvSpPr>
            <p:spPr>
              <a:xfrm>
                <a:off x="7789129" y="4713721"/>
                <a:ext cx="1770356" cy="84856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m:t>
                          </m:r>
                          <m:r>
                            <a:rPr lang="el-GR"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rPr>
                            <m:t>||</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𝑚</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𝜃</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nary>
                    </m:oMath>
                  </m:oMathPara>
                </a14:m>
                <a:endParaRPr lang="zh-CN" altLang="en-US" dirty="0"/>
              </a:p>
            </p:txBody>
          </p:sp>
        </mc:Choice>
        <mc:Fallback>
          <p:sp>
            <p:nvSpPr>
              <p:cNvPr id="30" name="文本框 29"/>
              <p:cNvSpPr txBox="1">
                <a:spLocks noRot="1" noChangeAspect="1" noMove="1" noResize="1" noEditPoints="1" noAdjustHandles="1" noChangeArrowheads="1" noChangeShapeType="1" noTextEdit="1"/>
              </p:cNvSpPr>
              <p:nvPr/>
            </p:nvSpPr>
            <p:spPr>
              <a:xfrm>
                <a:off x="7789129" y="4713721"/>
                <a:ext cx="1770356" cy="848566"/>
              </a:xfrm>
              <a:prstGeom prst="rect">
                <a:avLst/>
              </a:prstGeom>
              <a:blipFill rotWithShape="1">
                <a:blip r:embed="rId11"/>
                <a:stretch>
                  <a:fillRect l="-12" t="-14" r="11" b="3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7789129" y="5556975"/>
                <a:ext cx="1857432" cy="116993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m:t>
                          </m:r>
                          <m:r>
                            <a:rPr lang="el-GR" altLang="zh-CN"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rPr>
                            <m:t>||</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Sup>
                                <m:sSubSupPr>
                                  <m:ctrlPr>
                                    <a:rPr lang="en-US" altLang="zh-CN" i="1" smtClean="0">
                                      <a:latin typeface="Cambria Math" panose="02040503050406030204" pitchFamily="18" charset="0"/>
                                    </a:rPr>
                                  </m:ctrlPr>
                                </m:sSubSupPr>
                                <m:e>
                                  <m:r>
                                    <a:rPr lang="zh-CN" altLang="en-US" i="1" smtClean="0">
                                      <a:latin typeface="Cambria Math" panose="02040503050406030204" pitchFamily="18" charset="0"/>
                                    </a:rPr>
                                    <m:t>𝜃</m:t>
                                  </m:r>
                                </m:e>
                                <m:sub>
                                  <m:r>
                                    <m:rPr>
                                      <m:sty m:val="p"/>
                                    </m:rPr>
                                    <a:rPr lang="en-US" altLang="zh-CN" i="1">
                                      <a:latin typeface="Cambria Math" panose="02040503050406030204" pitchFamily="18" charset="0"/>
                                    </a:rPr>
                                    <m:t>i</m:t>
                                  </m:r>
                                </m:sub>
                                <m:sup>
                                  <m:r>
                                    <a:rPr lang="en-US" altLang="zh-CN" b="0" i="1" smtClean="0">
                                      <a:latin typeface="Cambria Math" panose="02040503050406030204" pitchFamily="18" charset="0"/>
                                    </a:rPr>
                                    <m:t>2</m:t>
                                  </m:r>
                                </m:sup>
                              </m:sSubSup>
                            </m:e>
                          </m:nary>
                        </m:e>
                      </m:rad>
                    </m:oMath>
                  </m:oMathPara>
                </a14:m>
                <a:endParaRPr lang="zh-CN" altLang="en-US" dirty="0"/>
              </a:p>
            </p:txBody>
          </p:sp>
        </mc:Choice>
        <mc:Fallback>
          <p:sp>
            <p:nvSpPr>
              <p:cNvPr id="31" name="文本框 30"/>
              <p:cNvSpPr txBox="1">
                <a:spLocks noRot="1" noChangeAspect="1" noMove="1" noResize="1" noEditPoints="1" noAdjustHandles="1" noChangeArrowheads="1" noChangeShapeType="1" noTextEdit="1"/>
              </p:cNvSpPr>
              <p:nvPr/>
            </p:nvSpPr>
            <p:spPr>
              <a:xfrm>
                <a:off x="7789129" y="5556975"/>
                <a:ext cx="1857432" cy="1169936"/>
              </a:xfrm>
              <a:prstGeom prst="rect">
                <a:avLst/>
              </a:prstGeom>
              <a:blipFill rotWithShape="1">
                <a:blip r:embed="rId12"/>
                <a:stretch>
                  <a:fillRect l="-12" t="-8" r="15" b="30"/>
                </a:stretch>
              </a:blipFill>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566305" y="1477515"/>
            <a:ext cx="7059390" cy="3404266"/>
            <a:chOff x="3364567" y="1506863"/>
            <a:chExt cx="7059390" cy="3404266"/>
          </a:xfrm>
        </p:grpSpPr>
        <p:grpSp>
          <p:nvGrpSpPr>
            <p:cNvPr id="17" name="组合 16"/>
            <p:cNvGrpSpPr/>
            <p:nvPr/>
          </p:nvGrpSpPr>
          <p:grpSpPr>
            <a:xfrm>
              <a:off x="3364567" y="2140065"/>
              <a:ext cx="607187" cy="607187"/>
              <a:chOff x="5583547" y="2347275"/>
              <a:chExt cx="607187" cy="607187"/>
            </a:xfrm>
          </p:grpSpPr>
          <p:sp>
            <p:nvSpPr>
              <p:cNvPr id="10" name="椭圆 9"/>
              <p:cNvSpPr/>
              <p:nvPr/>
            </p:nvSpPr>
            <p:spPr>
              <a:xfrm>
                <a:off x="5583547" y="2347275"/>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01</a:t>
                </a:r>
                <a:endParaRPr lang="zh-CN" altLang="en-US" sz="2400" dirty="0">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3582160"/>
              <a:ext cx="607187" cy="607187"/>
              <a:chOff x="5583547" y="3086961"/>
              <a:chExt cx="607187" cy="607187"/>
            </a:xfrm>
          </p:grpSpPr>
          <p:sp>
            <p:nvSpPr>
              <p:cNvPr id="19" name="椭圆 18"/>
              <p:cNvSpPr/>
              <p:nvPr/>
            </p:nvSpPr>
            <p:spPr>
              <a:xfrm>
                <a:off x="5583547" y="3086961"/>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4303942"/>
              <a:ext cx="607187" cy="607187"/>
              <a:chOff x="5583547" y="3086961"/>
              <a:chExt cx="607187" cy="607187"/>
            </a:xfrm>
          </p:grpSpPr>
          <p:sp>
            <p:nvSpPr>
              <p:cNvPr id="22" name="椭圆 21"/>
              <p:cNvSpPr/>
              <p:nvPr/>
            </p:nvSpPr>
            <p:spPr>
              <a:xfrm>
                <a:off x="5583547" y="3086961"/>
                <a:ext cx="607187" cy="607187"/>
              </a:xfrm>
              <a:prstGeom prst="ellipse">
                <a:avLst/>
              </a:prstGeom>
              <a:solidFill>
                <a:srgbClr val="D8422A"/>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03</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2332282"/>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3769344"/>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450182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461926" y="221282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线性回归</a:t>
              </a:r>
              <a:endParaRPr lang="zh-CN" altLang="en-US" dirty="0">
                <a:solidFill>
                  <a:schemeClr val="tx1"/>
                </a:solidFill>
              </a:endParaRPr>
            </a:p>
          </p:txBody>
        </p:sp>
        <p:sp>
          <p:nvSpPr>
            <p:cNvPr id="36" name="圆角矩形 35"/>
            <p:cNvSpPr/>
            <p:nvPr/>
          </p:nvSpPr>
          <p:spPr>
            <a:xfrm>
              <a:off x="4461926" y="3649886"/>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线性回归的改进</a:t>
              </a:r>
              <a:endParaRPr lang="zh-CN" altLang="en-US" dirty="0">
                <a:solidFill>
                  <a:schemeClr val="tx1"/>
                </a:solidFill>
              </a:endParaRPr>
            </a:p>
          </p:txBody>
        </p:sp>
        <p:sp>
          <p:nvSpPr>
            <p:cNvPr id="37" name="圆角矩形 36"/>
            <p:cNvSpPr/>
            <p:nvPr/>
          </p:nvSpPr>
          <p:spPr>
            <a:xfrm>
              <a:off x="4461926" y="4370854"/>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rPr>
                <a:t>代码实践</a:t>
              </a:r>
              <a:endParaRPr lang="zh-CN" altLang="en-US" dirty="0">
                <a:solidFill>
                  <a:schemeClr val="lt1"/>
                </a:solidFill>
              </a:endParaRPr>
            </a:p>
          </p:txBody>
        </p:sp>
        <p:sp>
          <p:nvSpPr>
            <p:cNvPr id="39" name="圆角矩形 38"/>
            <p:cNvSpPr/>
            <p:nvPr/>
          </p:nvSpPr>
          <p:spPr>
            <a:xfrm>
              <a:off x="7672352" y="1506863"/>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损失函数</a:t>
              </a:r>
              <a:endParaRPr lang="zh-CN" altLang="en-US" dirty="0"/>
            </a:p>
          </p:txBody>
        </p:sp>
        <p:sp>
          <p:nvSpPr>
            <p:cNvPr id="47" name="圆角矩形 38"/>
            <p:cNvSpPr/>
            <p:nvPr/>
          </p:nvSpPr>
          <p:spPr>
            <a:xfrm>
              <a:off x="7672352" y="2211019"/>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最小二乘法</a:t>
              </a:r>
              <a:endParaRPr lang="zh-CN" altLang="en-US" dirty="0"/>
            </a:p>
          </p:txBody>
        </p:sp>
        <p:sp>
          <p:nvSpPr>
            <p:cNvPr id="52" name="圆角矩形 38"/>
            <p:cNvSpPr/>
            <p:nvPr/>
          </p:nvSpPr>
          <p:spPr>
            <a:xfrm>
              <a:off x="7672352" y="2932731"/>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梯度下降法</a:t>
              </a:r>
              <a:endParaRPr lang="zh-CN" altLang="en-US" dirty="0"/>
            </a:p>
          </p:txBody>
        </p:sp>
      </p:grpSp>
      <p:cxnSp>
        <p:nvCxnSpPr>
          <p:cNvPr id="9" name="直接连接符 8"/>
          <p:cNvCxnSpPr>
            <a:stCxn id="35" idx="3"/>
            <a:endCxn id="39" idx="1"/>
          </p:cNvCxnSpPr>
          <p:nvPr/>
        </p:nvCxnSpPr>
        <p:spPr>
          <a:xfrm flipV="1">
            <a:off x="6415269" y="1708348"/>
            <a:ext cx="458821" cy="705961"/>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35" idx="3"/>
            <a:endCxn id="47" idx="1"/>
          </p:cNvCxnSpPr>
          <p:nvPr/>
        </p:nvCxnSpPr>
        <p:spPr>
          <a:xfrm flipV="1">
            <a:off x="6415269" y="2412504"/>
            <a:ext cx="458821" cy="1805"/>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35" idx="3"/>
            <a:endCxn id="52" idx="1"/>
          </p:cNvCxnSpPr>
          <p:nvPr/>
        </p:nvCxnSpPr>
        <p:spPr>
          <a:xfrm>
            <a:off x="6415269" y="2414309"/>
            <a:ext cx="458821" cy="719907"/>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566305" y="1477515"/>
            <a:ext cx="7059390" cy="3404266"/>
            <a:chOff x="3364567" y="1506863"/>
            <a:chExt cx="7059390" cy="3404266"/>
          </a:xfrm>
        </p:grpSpPr>
        <p:grpSp>
          <p:nvGrpSpPr>
            <p:cNvPr id="17" name="组合 16"/>
            <p:cNvGrpSpPr/>
            <p:nvPr/>
          </p:nvGrpSpPr>
          <p:grpSpPr>
            <a:xfrm>
              <a:off x="3364567" y="2140065"/>
              <a:ext cx="607187" cy="607187"/>
              <a:chOff x="5583547" y="2347275"/>
              <a:chExt cx="607187" cy="607187"/>
            </a:xfrm>
          </p:grpSpPr>
          <p:sp>
            <p:nvSpPr>
              <p:cNvPr id="10" name="椭圆 9"/>
              <p:cNvSpPr/>
              <p:nvPr/>
            </p:nvSpPr>
            <p:spPr>
              <a:xfrm>
                <a:off x="5583547" y="2347275"/>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01</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64567" y="3582160"/>
              <a:ext cx="607187" cy="607187"/>
              <a:chOff x="5583547" y="3086961"/>
              <a:chExt cx="607187" cy="607187"/>
            </a:xfrm>
          </p:grpSpPr>
          <p:sp>
            <p:nvSpPr>
              <p:cNvPr id="19" name="椭圆 18"/>
              <p:cNvSpPr/>
              <p:nvPr/>
            </p:nvSpPr>
            <p:spPr>
              <a:xfrm>
                <a:off x="5583547" y="3086961"/>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02</a:t>
                </a:r>
                <a:endParaRPr lang="zh-CN" altLang="en-US" sz="2400" dirty="0">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364567" y="4303942"/>
              <a:ext cx="607187" cy="607187"/>
              <a:chOff x="5583547" y="3086961"/>
              <a:chExt cx="607187" cy="607187"/>
            </a:xfrm>
          </p:grpSpPr>
          <p:sp>
            <p:nvSpPr>
              <p:cNvPr id="22" name="椭圆 21"/>
              <p:cNvSpPr/>
              <p:nvPr/>
            </p:nvSpPr>
            <p:spPr>
              <a:xfrm>
                <a:off x="5583547" y="3086961"/>
                <a:ext cx="607187" cy="60718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23" name="文本框 22"/>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latin typeface="Times New Roman" panose="02020603050405020304" pitchFamily="18" charset="0"/>
                    <a:cs typeface="Times New Roman" panose="02020603050405020304" pitchFamily="18" charset="0"/>
                  </a:rPr>
                  <a:t>03</a:t>
                </a:r>
                <a:endParaRPr lang="zh-CN" altLang="en-US" sz="2400" dirty="0">
                  <a:latin typeface="Times New Roman" panose="02020603050405020304" pitchFamily="18" charset="0"/>
                  <a:cs typeface="Times New Roman" panose="02020603050405020304" pitchFamily="18" charset="0"/>
                </a:endParaRPr>
              </a:p>
            </p:txBody>
          </p:sp>
        </p:grpSp>
        <p:sp>
          <p:nvSpPr>
            <p:cNvPr id="30" name="右箭头 29"/>
            <p:cNvSpPr/>
            <p:nvPr/>
          </p:nvSpPr>
          <p:spPr>
            <a:xfrm>
              <a:off x="4041481" y="2332282"/>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041481" y="3769344"/>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041481" y="4501820"/>
              <a:ext cx="265443" cy="222750"/>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461926" y="2212824"/>
              <a:ext cx="2751605" cy="46166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线性回归</a:t>
              </a:r>
              <a:endParaRPr lang="zh-CN" altLang="en-US" dirty="0"/>
            </a:p>
          </p:txBody>
        </p:sp>
        <p:sp>
          <p:nvSpPr>
            <p:cNvPr id="36" name="圆角矩形 35"/>
            <p:cNvSpPr/>
            <p:nvPr/>
          </p:nvSpPr>
          <p:spPr>
            <a:xfrm>
              <a:off x="4461926" y="3649886"/>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solidFill>
                </a:rPr>
                <a:t>线性回归的改进</a:t>
              </a:r>
              <a:endParaRPr lang="zh-CN" altLang="en-US" dirty="0">
                <a:solidFill>
                  <a:schemeClr val="tx1"/>
                </a:solidFill>
              </a:endParaRPr>
            </a:p>
          </p:txBody>
        </p:sp>
        <p:sp>
          <p:nvSpPr>
            <p:cNvPr id="37" name="圆角矩形 36"/>
            <p:cNvSpPr/>
            <p:nvPr/>
          </p:nvSpPr>
          <p:spPr>
            <a:xfrm>
              <a:off x="4461926" y="4370854"/>
              <a:ext cx="2751605" cy="461665"/>
            </a:xfrm>
            <a:prstGeom prst="roundRect">
              <a:avLst>
                <a:gd name="adj" fmla="val 50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t>代码实践</a:t>
              </a:r>
              <a:endParaRPr lang="zh-CN" altLang="en-US" dirty="0"/>
            </a:p>
          </p:txBody>
        </p:sp>
        <p:sp>
          <p:nvSpPr>
            <p:cNvPr id="39" name="圆角矩形 38"/>
            <p:cNvSpPr/>
            <p:nvPr/>
          </p:nvSpPr>
          <p:spPr>
            <a:xfrm>
              <a:off x="7672352" y="1506863"/>
              <a:ext cx="2751605" cy="461665"/>
            </a:xfrm>
            <a:prstGeom prst="roundRect">
              <a:avLst>
                <a:gd name="adj" fmla="val 50000"/>
              </a:avLst>
            </a:prstGeom>
            <a:solidFill>
              <a:srgbClr val="D8422A">
                <a:alpha val="6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损失函数</a:t>
              </a:r>
              <a:endParaRPr lang="zh-CN" altLang="en-US" dirty="0"/>
            </a:p>
          </p:txBody>
        </p:sp>
        <p:sp>
          <p:nvSpPr>
            <p:cNvPr id="47" name="圆角矩形 38"/>
            <p:cNvSpPr/>
            <p:nvPr/>
          </p:nvSpPr>
          <p:spPr>
            <a:xfrm>
              <a:off x="7672352" y="2211019"/>
              <a:ext cx="2751605" cy="461665"/>
            </a:xfrm>
            <a:prstGeom prst="roundRect">
              <a:avLst>
                <a:gd name="adj" fmla="val 50000"/>
              </a:avLst>
            </a:prstGeom>
            <a:solidFill>
              <a:srgbClr val="D8422A">
                <a:alpha val="6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最小二乘法</a:t>
              </a:r>
              <a:endParaRPr lang="zh-CN" altLang="en-US" dirty="0"/>
            </a:p>
          </p:txBody>
        </p:sp>
        <p:sp>
          <p:nvSpPr>
            <p:cNvPr id="52" name="圆角矩形 38"/>
            <p:cNvSpPr/>
            <p:nvPr/>
          </p:nvSpPr>
          <p:spPr>
            <a:xfrm>
              <a:off x="7672352" y="2932731"/>
              <a:ext cx="2751605" cy="461665"/>
            </a:xfrm>
            <a:prstGeom prst="roundRect">
              <a:avLst>
                <a:gd name="adj" fmla="val 50000"/>
              </a:avLst>
            </a:prstGeom>
            <a:solidFill>
              <a:srgbClr val="D8422A">
                <a:alpha val="64000"/>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梯度下降法</a:t>
              </a:r>
              <a:endParaRPr lang="zh-CN" altLang="en-US" dirty="0"/>
            </a:p>
          </p:txBody>
        </p:sp>
      </p:grpSp>
      <p:cxnSp>
        <p:nvCxnSpPr>
          <p:cNvPr id="9" name="直接连接符 8"/>
          <p:cNvCxnSpPr>
            <a:stCxn id="35" idx="3"/>
            <a:endCxn id="39" idx="1"/>
          </p:cNvCxnSpPr>
          <p:nvPr/>
        </p:nvCxnSpPr>
        <p:spPr>
          <a:xfrm flipV="1">
            <a:off x="6415269" y="1708348"/>
            <a:ext cx="458821" cy="705961"/>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35" idx="3"/>
            <a:endCxn id="47" idx="1"/>
          </p:cNvCxnSpPr>
          <p:nvPr/>
        </p:nvCxnSpPr>
        <p:spPr>
          <a:xfrm flipV="1">
            <a:off x="6415269" y="2412504"/>
            <a:ext cx="458821" cy="1805"/>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35" idx="3"/>
            <a:endCxn id="52" idx="1"/>
          </p:cNvCxnSpPr>
          <p:nvPr/>
        </p:nvCxnSpPr>
        <p:spPr>
          <a:xfrm>
            <a:off x="6415269" y="2414309"/>
            <a:ext cx="458821" cy="719907"/>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代码实践</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2821559"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任务描述</a:t>
            </a:r>
            <a:endParaRPr lang="zh-CN" altLang="en-US" sz="2000" b="1" dirty="0">
              <a:latin typeface="微软雅黑" panose="020B0503020204020204" pitchFamily="34" charset="-122"/>
              <a:ea typeface="微软雅黑" panose="020B0503020204020204" pitchFamily="34" charset="-122"/>
            </a:endParaRPr>
          </a:p>
        </p:txBody>
      </p:sp>
      <p:pic>
        <p:nvPicPr>
          <p:cNvPr id="12" name="Picture 2" descr="D:\learning\ppt\pics20181124\3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7752" y="1650620"/>
            <a:ext cx="4972050" cy="40767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
          <p:cNvSpPr txBox="1"/>
          <p:nvPr/>
        </p:nvSpPr>
        <p:spPr>
          <a:xfrm>
            <a:off x="617273" y="2391632"/>
            <a:ext cx="5176976" cy="207473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dirty="0">
                <a:solidFill>
                  <a:srgbClr val="CC0099"/>
                </a:solidFill>
                <a:latin typeface="微软雅黑" panose="020B0503020204020204" pitchFamily="34" charset="-122"/>
                <a:ea typeface="微软雅黑" panose="020B0503020204020204" pitchFamily="34" charset="-122"/>
              </a:rPr>
              <a:t>波士顿房价数据集</a:t>
            </a:r>
            <a:endParaRPr lang="en-US" altLang="zh-CN" sz="2400" dirty="0">
              <a:solidFill>
                <a:srgbClr val="CC0099"/>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a:buChar char="ü"/>
            </a:pPr>
            <a:r>
              <a:rPr lang="zh-CN" altLang="en-US" dirty="0">
                <a:latin typeface="微软雅黑" panose="020B0503020204020204" pitchFamily="34" charset="-122"/>
                <a:ea typeface="微软雅黑" panose="020B0503020204020204" pitchFamily="34" charset="-122"/>
              </a:rPr>
              <a:t>数据集共</a:t>
            </a:r>
            <a:r>
              <a:rPr lang="en-US" altLang="zh-CN" dirty="0">
                <a:latin typeface="微软雅黑" panose="020B0503020204020204" pitchFamily="34" charset="-122"/>
                <a:ea typeface="微软雅黑" panose="020B0503020204020204" pitchFamily="34" charset="-122"/>
              </a:rPr>
              <a:t>506</a:t>
            </a:r>
            <a:r>
              <a:rPr lang="zh-CN" altLang="en-US" dirty="0">
                <a:latin typeface="微软雅黑" panose="020B0503020204020204" pitchFamily="34" charset="-122"/>
                <a:ea typeface="微软雅黑" panose="020B0503020204020204" pitchFamily="34" charset="-122"/>
              </a:rPr>
              <a:t>行</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a:buChar char="ü"/>
            </a:pPr>
            <a:r>
              <a:rPr lang="zh-CN" altLang="en-US" dirty="0">
                <a:latin typeface="微软雅黑" panose="020B0503020204020204" pitchFamily="34" charset="-122"/>
                <a:ea typeface="微软雅黑" panose="020B0503020204020204" pitchFamily="34" charset="-122"/>
              </a:rPr>
              <a:t>每行</a:t>
            </a:r>
            <a:r>
              <a:rPr lang="en-US" altLang="zh-CN" dirty="0">
                <a:latin typeface="微软雅黑" panose="020B0503020204020204" pitchFamily="34" charset="-122"/>
                <a:ea typeface="微软雅黑" panose="020B0503020204020204" pitchFamily="34" charset="-122"/>
              </a:rPr>
              <a:t>14</a:t>
            </a:r>
            <a:r>
              <a:rPr lang="zh-CN" altLang="en-US" dirty="0">
                <a:latin typeface="微软雅黑" panose="020B0503020204020204" pitchFamily="34" charset="-122"/>
                <a:ea typeface="微软雅黑" panose="020B0503020204020204" pitchFamily="34" charset="-122"/>
              </a:rPr>
              <a:t>列</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前</a:t>
            </a:r>
            <a:r>
              <a:rPr lang="en-US" altLang="zh-CN" dirty="0">
                <a:latin typeface="微软雅黑" panose="020B0503020204020204" pitchFamily="34" charset="-122"/>
                <a:ea typeface="微软雅黑" panose="020B0503020204020204" pitchFamily="34" charset="-122"/>
              </a:rPr>
              <a:t>13</a:t>
            </a:r>
            <a:r>
              <a:rPr lang="zh-CN" altLang="en-US" dirty="0">
                <a:latin typeface="微软雅黑" panose="020B0503020204020204" pitchFamily="34" charset="-122"/>
                <a:ea typeface="微软雅黑" panose="020B0503020204020204" pitchFamily="34" charset="-122"/>
              </a:rPr>
              <a:t>列用来描述</a:t>
            </a:r>
            <a:r>
              <a:rPr lang="zh-CN" altLang="en-US" dirty="0">
                <a:solidFill>
                  <a:srgbClr val="FF0000"/>
                </a:solidFill>
                <a:latin typeface="微软雅黑" panose="020B0503020204020204" pitchFamily="34" charset="-122"/>
                <a:ea typeface="微软雅黑" panose="020B0503020204020204" pitchFamily="34" charset="-122"/>
              </a:rPr>
              <a:t>房屋的各种信息</a:t>
            </a:r>
            <a:endParaRPr lang="en-US" altLang="zh-CN" dirty="0">
              <a:solidFill>
                <a:srgbClr val="FF0000"/>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最后一列为该类</a:t>
            </a:r>
            <a:r>
              <a:rPr lang="zh-CN" altLang="en-US" dirty="0">
                <a:solidFill>
                  <a:srgbClr val="FF0000"/>
                </a:solidFill>
                <a:latin typeface="微软雅黑" panose="020B0503020204020204" pitchFamily="34" charset="-122"/>
                <a:ea typeface="微软雅黑" panose="020B0503020204020204" pitchFamily="34" charset="-122"/>
              </a:rPr>
              <a:t>房屋价格中位数</a:t>
            </a:r>
            <a:endParaRPr lang="en-US" altLang="zh-CN"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代码实践</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2821559" cy="400110"/>
          </a:xfrm>
          <a:prstGeom prst="rect">
            <a:avLst/>
          </a:prstGeom>
          <a:noFill/>
        </p:spPr>
        <p:txBody>
          <a:bodyPr wrap="square" rtlCol="0">
            <a:spAutoFit/>
          </a:bodyPr>
          <a:lstStyle/>
          <a:p>
            <a:pPr algn="just"/>
            <a:r>
              <a:rPr lang="zh-CN" altLang="en-US" sz="2000" b="1" dirty="0" smtClean="0">
                <a:latin typeface="微软雅黑" panose="020B0503020204020204" pitchFamily="34" charset="-122"/>
                <a:ea typeface="微软雅黑" panose="020B0503020204020204" pitchFamily="34" charset="-122"/>
              </a:rPr>
              <a:t>实践流程</a:t>
            </a:r>
            <a:endParaRPr lang="zh-CN" altLang="en-US" sz="2000" b="1" dirty="0">
              <a:latin typeface="微软雅黑" panose="020B0503020204020204" pitchFamily="34" charset="-122"/>
              <a:ea typeface="微软雅黑" panose="020B0503020204020204" pitchFamily="34" charset="-122"/>
            </a:endParaRPr>
          </a:p>
        </p:txBody>
      </p:sp>
      <p:sp>
        <p:nvSpPr>
          <p:cNvPr id="16" name="TextBox 2"/>
          <p:cNvSpPr txBox="1"/>
          <p:nvPr/>
        </p:nvSpPr>
        <p:spPr>
          <a:xfrm>
            <a:off x="755659" y="1382404"/>
            <a:ext cx="3629930" cy="466281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US" altLang="zh-CN" dirty="0" smtClean="0">
              <a:solidFill>
                <a:srgbClr val="00B0F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solidFill>
                  <a:srgbClr val="00B0F0"/>
                </a:solidFill>
                <a:latin typeface="微软雅黑" panose="020B0503020204020204" pitchFamily="34" charset="-122"/>
                <a:ea typeface="微软雅黑" panose="020B0503020204020204" pitchFamily="34" charset="-122"/>
              </a:rPr>
              <a:t>准备数据</a:t>
            </a:r>
            <a:endParaRPr lang="en-US" altLang="zh-CN" dirty="0" smtClean="0">
              <a:solidFill>
                <a:srgbClr val="00B0F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dirty="0" smtClean="0">
                <a:solidFill>
                  <a:srgbClr val="00B0F0"/>
                </a:solidFill>
                <a:latin typeface="微软雅黑" panose="020B0503020204020204" pitchFamily="34" charset="-122"/>
                <a:ea typeface="微软雅黑" panose="020B0503020204020204" pitchFamily="34" charset="-122"/>
              </a:rPr>
              <a:t>配置网络</a:t>
            </a:r>
            <a:endParaRPr lang="en-US" altLang="zh-CN" dirty="0" smtClean="0">
              <a:solidFill>
                <a:srgbClr val="00B0F0"/>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0B0F0"/>
                </a:solidFill>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定义网络</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定义损失函数</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定义优化算法</a:t>
            </a:r>
            <a:endParaRPr lang="en-US" altLang="zh-CN" dirty="0" smtClean="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dirty="0" smtClean="0">
                <a:solidFill>
                  <a:srgbClr val="00B0F0"/>
                </a:solidFill>
                <a:latin typeface="微软雅黑" panose="020B0503020204020204" pitchFamily="34" charset="-122"/>
                <a:ea typeface="微软雅黑" panose="020B0503020204020204" pitchFamily="34" charset="-122"/>
              </a:rPr>
              <a:t>训练网络</a:t>
            </a:r>
            <a:endParaRPr lang="en-US" altLang="zh-CN" dirty="0" smtClean="0">
              <a:solidFill>
                <a:srgbClr val="00B0F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dirty="0" smtClean="0">
                <a:solidFill>
                  <a:srgbClr val="00B0F0"/>
                </a:solidFill>
                <a:latin typeface="微软雅黑" panose="020B0503020204020204" pitchFamily="34" charset="-122"/>
                <a:ea typeface="微软雅黑" panose="020B0503020204020204" pitchFamily="34" charset="-122"/>
              </a:rPr>
              <a:t>模型评估</a:t>
            </a:r>
            <a:endParaRPr lang="en-US" altLang="zh-CN" dirty="0" smtClean="0">
              <a:solidFill>
                <a:srgbClr val="00B0F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dirty="0" smtClean="0">
                <a:solidFill>
                  <a:srgbClr val="00B0F0"/>
                </a:solidFill>
                <a:latin typeface="微软雅黑" panose="020B0503020204020204" pitchFamily="34" charset="-122"/>
                <a:ea typeface="微软雅黑" panose="020B0503020204020204" pitchFamily="34" charset="-122"/>
              </a:rPr>
              <a:t>模型预测</a:t>
            </a:r>
            <a:endParaRPr lang="en-US" altLang="zh-CN" dirty="0" smtClean="0">
              <a:solidFill>
                <a:srgbClr val="00B0F0"/>
              </a:solidFill>
              <a:latin typeface="微软雅黑" panose="020B0503020204020204" pitchFamily="34" charset="-122"/>
              <a:ea typeface="微软雅黑" panose="020B0503020204020204" pitchFamily="34" charset="-122"/>
            </a:endParaRPr>
          </a:p>
          <a:p>
            <a:pPr>
              <a:lnSpc>
                <a:spcPct val="150000"/>
              </a:lnSpc>
            </a:pPr>
            <a:r>
              <a:rPr lang="en-US" altLang="zh-CN" dirty="0">
                <a:solidFill>
                  <a:srgbClr val="00B0F0"/>
                </a:solidFill>
                <a:latin typeface="微软雅黑" panose="020B0503020204020204" pitchFamily="34" charset="-122"/>
                <a:ea typeface="微软雅黑" panose="020B0503020204020204" pitchFamily="34" charset="-122"/>
              </a:rPr>
              <a:t>	</a:t>
            </a:r>
            <a:endParaRPr lang="en-US" altLang="zh-CN" dirty="0" smtClean="0">
              <a:solidFill>
                <a:srgbClr val="00B0F0"/>
              </a:solidFill>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p:txBody>
      </p:sp>
      <p:sp>
        <p:nvSpPr>
          <p:cNvPr id="17" name="矩形 16"/>
          <p:cNvSpPr/>
          <p:nvPr/>
        </p:nvSpPr>
        <p:spPr>
          <a:xfrm>
            <a:off x="3778412" y="1431588"/>
            <a:ext cx="5741620" cy="3246446"/>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lvl="0" indent="360045">
              <a:lnSpc>
                <a:spcPct val="150000"/>
              </a:lnSpc>
            </a:pPr>
            <a:r>
              <a:rPr lang="zh-CN" altLang="en-US" dirty="0" smtClean="0">
                <a:latin typeface="微软雅黑" panose="020B0503020204020204" pitchFamily="34" charset="-122"/>
                <a:ea typeface="微软雅黑" panose="020B0503020204020204" pitchFamily="34" charset="-122"/>
              </a:rPr>
              <a:t>定义</a:t>
            </a:r>
            <a:r>
              <a:rPr lang="zh-CN" altLang="en-US" dirty="0">
                <a:latin typeface="微软雅黑" panose="020B0503020204020204" pitchFamily="34" charset="-122"/>
                <a:ea typeface="微软雅黑" panose="020B0503020204020204" pitchFamily="34" charset="-122"/>
              </a:rPr>
              <a:t>好模型结构之后，我们要通过以下几个步骤进行模型</a:t>
            </a:r>
            <a:r>
              <a:rPr lang="zh-CN" altLang="en-US" dirty="0" smtClean="0">
                <a:latin typeface="微软雅黑" panose="020B0503020204020204" pitchFamily="34" charset="-122"/>
                <a:ea typeface="微软雅黑" panose="020B0503020204020204" pitchFamily="34" charset="-122"/>
              </a:rPr>
              <a:t>训练。</a:t>
            </a:r>
            <a:endParaRPr lang="en-US" altLang="zh-CN" dirty="0" smtClean="0">
              <a:latin typeface="微软雅黑" panose="020B0503020204020204" pitchFamily="34" charset="-122"/>
              <a:ea typeface="微软雅黑" panose="020B0503020204020204" pitchFamily="34" charset="-122"/>
            </a:endParaRPr>
          </a:p>
          <a:p>
            <a:pPr lvl="0">
              <a:lnSpc>
                <a:spcPct val="150000"/>
              </a:lnSpc>
            </a:pPr>
            <a:r>
              <a:rPr lang="en-US" altLang="zh-CN" dirty="0" smtClean="0">
                <a:latin typeface="微软雅黑" panose="020B0503020204020204" pitchFamily="34" charset="-122"/>
                <a:ea typeface="微软雅黑" panose="020B0503020204020204" pitchFamily="34" charset="-122"/>
              </a:rPr>
              <a:t>1.  </a:t>
            </a:r>
            <a:r>
              <a:rPr lang="zh-CN" altLang="en-US" dirty="0" smtClean="0">
                <a:latin typeface="微软雅黑" panose="020B0503020204020204" pitchFamily="34" charset="-122"/>
                <a:ea typeface="微软雅黑" panose="020B0503020204020204" pitchFamily="34" charset="-122"/>
              </a:rPr>
              <a:t>网络</a:t>
            </a:r>
            <a:r>
              <a:rPr lang="zh-CN" altLang="en-US" dirty="0">
                <a:latin typeface="微软雅黑" panose="020B0503020204020204" pitchFamily="34" charset="-122"/>
                <a:ea typeface="微软雅黑" panose="020B0503020204020204" pitchFamily="34" charset="-122"/>
              </a:rPr>
              <a:t>正向传播计算网络输出和损失函数。</a:t>
            </a:r>
            <a:endParaRPr lang="en-US" altLang="zh-CN" dirty="0">
              <a:latin typeface="微软雅黑" panose="020B0503020204020204" pitchFamily="34" charset="-122"/>
              <a:ea typeface="微软雅黑" panose="020B0503020204020204" pitchFamily="34" charset="-122"/>
            </a:endParaRPr>
          </a:p>
          <a:p>
            <a:pPr lvl="0">
              <a:lnSpc>
                <a:spcPct val="150000"/>
              </a:lnSpc>
            </a:pP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  根据</a:t>
            </a:r>
            <a:r>
              <a:rPr lang="zh-CN" altLang="en-US" dirty="0">
                <a:latin typeface="微软雅黑" panose="020B0503020204020204" pitchFamily="34" charset="-122"/>
                <a:ea typeface="微软雅黑" panose="020B0503020204020204" pitchFamily="34" charset="-122"/>
              </a:rPr>
              <a:t>损失函数进行反向误差传播，将网络误差从输出层依次向前传递</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并更新网络中的参数。</a:t>
            </a:r>
            <a:endParaRPr lang="en-US" altLang="zh-CN" dirty="0">
              <a:latin typeface="微软雅黑" panose="020B0503020204020204" pitchFamily="34" charset="-122"/>
              <a:ea typeface="微软雅黑" panose="020B0503020204020204" pitchFamily="34" charset="-122"/>
            </a:endParaRPr>
          </a:p>
          <a:p>
            <a:pPr lvl="0">
              <a:lnSpc>
                <a:spcPct val="150000"/>
              </a:lnSpc>
            </a:pPr>
            <a:r>
              <a:rPr lang="en-US" altLang="zh-CN" dirty="0" smtClean="0">
                <a:latin typeface="微软雅黑" panose="020B0503020204020204" pitchFamily="34" charset="-122"/>
                <a:ea typeface="微软雅黑" panose="020B0503020204020204" pitchFamily="34" charset="-122"/>
              </a:rPr>
              <a:t>3. </a:t>
            </a:r>
            <a:r>
              <a:rPr lang="zh-CN" altLang="en-US" dirty="0" smtClean="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重复</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步骤，直至网络训练误差达到规定的程度或训练轮次达到设定值。</a:t>
            </a:r>
            <a:endParaRPr lang="zh-CN" altLang="en-US" dirty="0">
              <a:latin typeface="华文楷体" panose="02010600040101010101" pitchFamily="2" charset="-122"/>
              <a:ea typeface="华文楷体" panose="02010600040101010101" pitchFamily="2" charset="-122"/>
            </a:endParaRPr>
          </a:p>
        </p:txBody>
      </p:sp>
      <p:sp>
        <p:nvSpPr>
          <p:cNvPr id="18" name="圆角矩形 7"/>
          <p:cNvSpPr/>
          <p:nvPr/>
        </p:nvSpPr>
        <p:spPr>
          <a:xfrm>
            <a:off x="5189833" y="1214382"/>
            <a:ext cx="2608407" cy="3182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200" b="1" dirty="0" smtClean="0">
                <a:solidFill>
                  <a:srgbClr val="000000"/>
                </a:solidFill>
                <a:latin typeface="微软雅黑" panose="020B0503020204020204" pitchFamily="34" charset="-122"/>
                <a:ea typeface="微软雅黑" panose="020B0503020204020204" pitchFamily="34" charset="-122"/>
                <a:sym typeface="+mn-ea"/>
              </a:rPr>
              <a:t>训练网络</a:t>
            </a:r>
            <a:endParaRPr lang="zh-CN" altLang="en-US" sz="2200" b="1" dirty="0">
              <a:solidFill>
                <a:srgbClr val="000000"/>
              </a:solidFill>
              <a:latin typeface="微软雅黑" panose="020B0503020204020204" pitchFamily="34" charset="-122"/>
              <a:ea typeface="微软雅黑" panose="020B0503020204020204" pitchFamily="34" charset="-122"/>
              <a:sym typeface="+mn-ea"/>
            </a:endParaRPr>
          </a:p>
        </p:txBody>
      </p:sp>
      <p:pic>
        <p:nvPicPr>
          <p:cNvPr id="22" name="图片 21"/>
          <p:cNvPicPr>
            <a:picLocks noChangeAspect="1"/>
          </p:cNvPicPr>
          <p:nvPr/>
        </p:nvPicPr>
        <p:blipFill>
          <a:blip r:embed="rId6"/>
          <a:stretch>
            <a:fillRect/>
          </a:stretch>
        </p:blipFill>
        <p:spPr>
          <a:xfrm>
            <a:off x="10377399" y="1214382"/>
            <a:ext cx="1219467" cy="4369876"/>
          </a:xfrm>
          <a:prstGeom prst="rect">
            <a:avLst/>
          </a:prstGeom>
        </p:spPr>
      </p:pic>
      <p:cxnSp>
        <p:nvCxnSpPr>
          <p:cNvPr id="23" name="直接箭头连接符 22"/>
          <p:cNvCxnSpPr/>
          <p:nvPr/>
        </p:nvCxnSpPr>
        <p:spPr>
          <a:xfrm flipV="1">
            <a:off x="2287417" y="3721779"/>
            <a:ext cx="1373503" cy="35130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代码实践</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2821559" cy="400110"/>
          </a:xfrm>
          <a:prstGeom prst="rect">
            <a:avLst/>
          </a:prstGeom>
          <a:noFill/>
        </p:spPr>
        <p:txBody>
          <a:bodyPr wrap="square" rtlCol="0">
            <a:spAutoFit/>
          </a:bodyPr>
          <a:lstStyle/>
          <a:p>
            <a:pPr algn="just"/>
            <a:r>
              <a:rPr lang="zh-CN" altLang="en-US" sz="2000" b="1" dirty="0" smtClean="0">
                <a:latin typeface="微软雅黑" panose="020B0503020204020204" pitchFamily="34" charset="-122"/>
                <a:ea typeface="微软雅黑" panose="020B0503020204020204" pitchFamily="34" charset="-122"/>
              </a:rPr>
              <a:t>实践流程</a:t>
            </a:r>
            <a:endParaRPr lang="zh-CN" altLang="en-US" sz="2000" b="1" dirty="0">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6"/>
          <a:stretch>
            <a:fillRect/>
          </a:stretch>
        </p:blipFill>
        <p:spPr>
          <a:xfrm>
            <a:off x="10438101" y="1244062"/>
            <a:ext cx="1219467" cy="4369876"/>
          </a:xfrm>
          <a:prstGeom prst="rect">
            <a:avLst/>
          </a:prstGeom>
        </p:spPr>
      </p:pic>
      <p:sp>
        <p:nvSpPr>
          <p:cNvPr id="2" name="矩形 1"/>
          <p:cNvSpPr/>
          <p:nvPr/>
        </p:nvSpPr>
        <p:spPr>
          <a:xfrm>
            <a:off x="761158" y="1416150"/>
            <a:ext cx="1685077" cy="507831"/>
          </a:xfrm>
          <a:prstGeom prst="rect">
            <a:avLst/>
          </a:prstGeom>
        </p:spPr>
        <p:txBody>
          <a:bodyPr wrap="none">
            <a:spAutoFit/>
          </a:bodyPr>
          <a:lstStyle/>
          <a:p>
            <a:pPr marL="342900" indent="-342900">
              <a:lnSpc>
                <a:spcPct val="150000"/>
              </a:lnSpc>
              <a:buFont typeface="Wingdings" panose="05000000000000000000" pitchFamily="2" charset="2"/>
              <a:buChar char="u"/>
            </a:pPr>
            <a:r>
              <a:rPr lang="zh-CN" altLang="en-US" dirty="0" smtClean="0">
                <a:solidFill>
                  <a:srgbClr val="CC0099"/>
                </a:solidFill>
                <a:latin typeface="微软雅黑" panose="020B0503020204020204" pitchFamily="34" charset="-122"/>
                <a:ea typeface="微软雅黑" panose="020B0503020204020204" pitchFamily="34" charset="-122"/>
              </a:rPr>
              <a:t>准备数据集</a:t>
            </a:r>
            <a:endParaRPr lang="en-US" altLang="zh-CN" dirty="0">
              <a:solidFill>
                <a:srgbClr val="CC0099"/>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7"/>
          <a:stretch>
            <a:fillRect/>
          </a:stretch>
        </p:blipFill>
        <p:spPr>
          <a:xfrm>
            <a:off x="1292352" y="2521613"/>
            <a:ext cx="8870184" cy="1578986"/>
          </a:xfrm>
          <a:prstGeom prst="rect">
            <a:avLst/>
          </a:prstGeom>
        </p:spPr>
      </p:pic>
      <p:sp>
        <p:nvSpPr>
          <p:cNvPr id="26" name="矩形 25"/>
          <p:cNvSpPr/>
          <p:nvPr/>
        </p:nvSpPr>
        <p:spPr>
          <a:xfrm>
            <a:off x="1292352" y="1958418"/>
            <a:ext cx="10725350" cy="458908"/>
          </a:xfrm>
          <a:prstGeom prst="rect">
            <a:avLst/>
          </a:prstGeom>
        </p:spPr>
        <p:txBody>
          <a:bodyPr wrap="square">
            <a:spAutoFit/>
          </a:bodyPr>
          <a:lstStyle/>
          <a:p>
            <a:pPr marL="285750" lvl="0" indent="-285750" algn="just">
              <a:lnSpc>
                <a:spcPct val="150000"/>
              </a:lnSpc>
              <a:buFont typeface="Wingdings" panose="05000000000000000000" pitchFamily="2" charset="2"/>
              <a:buChar char="l"/>
              <a:defRPr/>
            </a:pPr>
            <a:r>
              <a:rPr lang="zh-CN" altLang="en-US" dirty="0" smtClean="0">
                <a:solidFill>
                  <a:prstClr val="black"/>
                </a:solidFill>
                <a:latin typeface="微软雅黑" panose="020B0503020204020204" pitchFamily="34" charset="-122"/>
                <a:ea typeface="微软雅黑" panose="020B0503020204020204" pitchFamily="34" charset="-122"/>
              </a:rPr>
              <a:t>从文件中读取数据</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27" name="矩形 26"/>
          <p:cNvSpPr/>
          <p:nvPr/>
        </p:nvSpPr>
        <p:spPr>
          <a:xfrm>
            <a:off x="1292352" y="4189431"/>
            <a:ext cx="10725350" cy="507831"/>
          </a:xfrm>
          <a:prstGeom prst="rect">
            <a:avLst/>
          </a:prstGeom>
        </p:spPr>
        <p:txBody>
          <a:bodyPr wrap="square">
            <a:spAutoFit/>
          </a:bodyPr>
          <a:lstStyle/>
          <a:p>
            <a:pPr marL="285750" lvl="0" indent="-285750" algn="just">
              <a:lnSpc>
                <a:spcPct val="150000"/>
              </a:lnSpc>
              <a:buFont typeface="Wingdings" panose="05000000000000000000" pitchFamily="2" charset="2"/>
              <a:buChar char="l"/>
              <a:defRPr/>
            </a:pPr>
            <a:r>
              <a:rPr lang="zh-CN" altLang="en-US" dirty="0" smtClean="0">
                <a:solidFill>
                  <a:prstClr val="black"/>
                </a:solidFill>
                <a:latin typeface="微软雅黑" panose="020B0503020204020204" pitchFamily="34" charset="-122"/>
                <a:ea typeface="微软雅黑" panose="020B0503020204020204" pitchFamily="34" charset="-122"/>
              </a:rPr>
              <a:t>对数据做规范化处理</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8"/>
          <a:stretch>
            <a:fillRect/>
          </a:stretch>
        </p:blipFill>
        <p:spPr>
          <a:xfrm>
            <a:off x="1292352" y="4698328"/>
            <a:ext cx="8870184" cy="130231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代码实践</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2821559" cy="400110"/>
          </a:xfrm>
          <a:prstGeom prst="rect">
            <a:avLst/>
          </a:prstGeom>
          <a:noFill/>
        </p:spPr>
        <p:txBody>
          <a:bodyPr wrap="square" rtlCol="0">
            <a:spAutoFit/>
          </a:bodyPr>
          <a:lstStyle/>
          <a:p>
            <a:pPr algn="just"/>
            <a:r>
              <a:rPr lang="zh-CN" altLang="en-US" sz="2000" b="1" dirty="0" smtClean="0">
                <a:latin typeface="微软雅黑" panose="020B0503020204020204" pitchFamily="34" charset="-122"/>
                <a:ea typeface="微软雅黑" panose="020B0503020204020204" pitchFamily="34" charset="-122"/>
              </a:rPr>
              <a:t>实践流程</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761158" y="1416150"/>
            <a:ext cx="2608406" cy="507831"/>
          </a:xfrm>
          <a:prstGeom prst="rect">
            <a:avLst/>
          </a:prstGeom>
        </p:spPr>
        <p:txBody>
          <a:bodyPr wrap="none">
            <a:spAutoFit/>
          </a:bodyPr>
          <a:lstStyle/>
          <a:p>
            <a:pPr marL="342900" indent="-342900">
              <a:lnSpc>
                <a:spcPct val="150000"/>
              </a:lnSpc>
              <a:buFont typeface="Wingdings" panose="05000000000000000000" pitchFamily="2" charset="2"/>
              <a:buChar char="u"/>
            </a:pPr>
            <a:r>
              <a:rPr lang="zh-CN" altLang="en-US" dirty="0" smtClean="0">
                <a:solidFill>
                  <a:srgbClr val="CC0099"/>
                </a:solidFill>
                <a:latin typeface="微软雅黑" panose="020B0503020204020204" pitchFamily="34" charset="-122"/>
                <a:ea typeface="微软雅黑" panose="020B0503020204020204" pitchFamily="34" charset="-122"/>
              </a:rPr>
              <a:t>定义简单的线性网络</a:t>
            </a:r>
            <a:endParaRPr lang="en-US" altLang="zh-CN" dirty="0">
              <a:solidFill>
                <a:srgbClr val="CC0099"/>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6"/>
          <a:stretch>
            <a:fillRect/>
          </a:stretch>
        </p:blipFill>
        <p:spPr>
          <a:xfrm>
            <a:off x="10536570" y="1244062"/>
            <a:ext cx="1219467" cy="4369876"/>
          </a:xfrm>
          <a:prstGeom prst="rect">
            <a:avLst/>
          </a:prstGeom>
        </p:spPr>
      </p:pic>
      <p:pic>
        <p:nvPicPr>
          <p:cNvPr id="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8992" y="2543464"/>
            <a:ext cx="3948250" cy="301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1"/>
          <p:cNvSpPr txBox="1"/>
          <p:nvPr/>
        </p:nvSpPr>
        <p:spPr>
          <a:xfrm>
            <a:off x="1126643" y="2095754"/>
            <a:ext cx="8698859"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对于波士顿房价数据集，假设属性和房价之间的关系可以被属性间的线性组合描述</a:t>
            </a:r>
            <a:endParaRPr lang="zh-CN" altLang="en-US" dirty="0">
              <a:latin typeface="微软雅黑" panose="020B0503020204020204" pitchFamily="34" charset="-122"/>
              <a:ea typeface="微软雅黑" panose="020B0503020204020204" pitchFamily="34" charset="-122"/>
            </a:endParaRPr>
          </a:p>
        </p:txBody>
      </p:sp>
      <p:sp>
        <p:nvSpPr>
          <p:cNvPr id="30" name="TextBox 14"/>
          <p:cNvSpPr txBox="1"/>
          <p:nvPr/>
        </p:nvSpPr>
        <p:spPr>
          <a:xfrm>
            <a:off x="1174539" y="3131620"/>
            <a:ext cx="872971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线性回归的本质就是一个全连接层（</a:t>
            </a:r>
            <a:r>
              <a:rPr lang="en-US" altLang="zh-CN" dirty="0" smtClean="0">
                <a:latin typeface="微软雅黑" panose="020B0503020204020204" pitchFamily="34" charset="-122"/>
                <a:ea typeface="微软雅黑" panose="020B0503020204020204" pitchFamily="34" charset="-122"/>
              </a:rPr>
              <a:t>fully-connected layer</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nvGrpSpPr>
          <p:cNvPr id="92" name="组合 91"/>
          <p:cNvGrpSpPr/>
          <p:nvPr/>
        </p:nvGrpSpPr>
        <p:grpSpPr>
          <a:xfrm>
            <a:off x="3672223" y="3815791"/>
            <a:ext cx="4928226" cy="2370325"/>
            <a:chOff x="3635153" y="3703320"/>
            <a:chExt cx="4928226" cy="2370325"/>
          </a:xfrm>
        </p:grpSpPr>
        <p:sp>
          <p:nvSpPr>
            <p:cNvPr id="8" name="圆角矩形 7"/>
            <p:cNvSpPr/>
            <p:nvPr/>
          </p:nvSpPr>
          <p:spPr>
            <a:xfrm>
              <a:off x="3635153" y="3703320"/>
              <a:ext cx="538355" cy="2346960"/>
            </a:xfrm>
            <a:prstGeom prst="roundRect">
              <a:avLst>
                <a:gd name="adj" fmla="val 2232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3635153" y="4053840"/>
              <a:ext cx="538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635153" y="4413885"/>
              <a:ext cx="538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635153" y="4766310"/>
              <a:ext cx="538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635153" y="5128260"/>
              <a:ext cx="5383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635153" y="5704743"/>
              <a:ext cx="538355"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3681865" y="3708131"/>
                  <a:ext cx="444930"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1</m:t>
                            </m:r>
                          </m:sub>
                        </m:sSub>
                      </m:oMath>
                    </m:oMathPara>
                  </a14:m>
                  <a:endParaRPr lang="zh-CN" altLang="en-US" sz="1600" dirty="0"/>
                </a:p>
              </p:txBody>
            </p:sp>
          </mc:Choice>
          <mc:Fallback>
            <p:sp>
              <p:nvSpPr>
                <p:cNvPr id="16" name="文本框 15"/>
                <p:cNvSpPr txBox="1">
                  <a:spLocks noRot="1" noChangeAspect="1" noMove="1" noResize="1" noEditPoints="1" noAdjustHandles="1" noChangeArrowheads="1" noChangeShapeType="1" noTextEdit="1"/>
                </p:cNvSpPr>
                <p:nvPr/>
              </p:nvSpPr>
              <p:spPr>
                <a:xfrm>
                  <a:off x="3681865" y="3708131"/>
                  <a:ext cx="444930" cy="338554"/>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3681865" y="4062632"/>
                  <a:ext cx="449674"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2</m:t>
                            </m:r>
                          </m:sub>
                        </m:sSub>
                      </m:oMath>
                    </m:oMathPara>
                  </a14:m>
                  <a:endParaRPr lang="zh-CN" altLang="en-US" sz="1600" dirty="0"/>
                </a:p>
              </p:txBody>
            </p:sp>
          </mc:Choice>
          <mc:Fallback>
            <p:sp>
              <p:nvSpPr>
                <p:cNvPr id="36" name="文本框 35"/>
                <p:cNvSpPr txBox="1">
                  <a:spLocks noRot="1" noChangeAspect="1" noMove="1" noResize="1" noEditPoints="1" noAdjustHandles="1" noChangeArrowheads="1" noChangeShapeType="1" noTextEdit="1"/>
                </p:cNvSpPr>
                <p:nvPr/>
              </p:nvSpPr>
              <p:spPr>
                <a:xfrm>
                  <a:off x="3681865" y="4062632"/>
                  <a:ext cx="449674" cy="338554"/>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3681865" y="4422676"/>
                  <a:ext cx="449674"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3</m:t>
                            </m:r>
                          </m:sub>
                        </m:sSub>
                      </m:oMath>
                    </m:oMathPara>
                  </a14:m>
                  <a:endParaRPr lang="zh-CN" altLang="en-US" sz="1600" dirty="0"/>
                </a:p>
              </p:txBody>
            </p:sp>
          </mc:Choice>
          <mc:Fallback>
            <p:sp>
              <p:nvSpPr>
                <p:cNvPr id="37" name="文本框 36"/>
                <p:cNvSpPr txBox="1">
                  <a:spLocks noRot="1" noChangeAspect="1" noMove="1" noResize="1" noEditPoints="1" noAdjustHandles="1" noChangeArrowheads="1" noChangeShapeType="1" noTextEdit="1"/>
                </p:cNvSpPr>
                <p:nvPr/>
              </p:nvSpPr>
              <p:spPr>
                <a:xfrm>
                  <a:off x="3681865" y="4422676"/>
                  <a:ext cx="449674" cy="338554"/>
                </a:xfrm>
                <a:prstGeom prst="rect">
                  <a:avLst/>
                </a:prstGeom>
                <a:blipFill rotWithShape="1">
                  <a:blip r:embed="rId10"/>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3681865" y="4775468"/>
                  <a:ext cx="449674"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4</m:t>
                            </m:r>
                          </m:sub>
                        </m:sSub>
                      </m:oMath>
                    </m:oMathPara>
                  </a14:m>
                  <a:endParaRPr lang="zh-CN" altLang="en-US" sz="1600" dirty="0"/>
                </a:p>
              </p:txBody>
            </p:sp>
          </mc:Choice>
          <mc:Fallback>
            <p:sp>
              <p:nvSpPr>
                <p:cNvPr id="38" name="文本框 37"/>
                <p:cNvSpPr txBox="1">
                  <a:spLocks noRot="1" noChangeAspect="1" noMove="1" noResize="1" noEditPoints="1" noAdjustHandles="1" noChangeArrowheads="1" noChangeShapeType="1" noTextEdit="1"/>
                </p:cNvSpPr>
                <p:nvPr/>
              </p:nvSpPr>
              <p:spPr>
                <a:xfrm>
                  <a:off x="3681865" y="4775468"/>
                  <a:ext cx="449674" cy="338554"/>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3681865" y="5688232"/>
                  <a:ext cx="458844" cy="33855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𝑘</m:t>
                            </m:r>
                          </m:sub>
                        </m:sSub>
                      </m:oMath>
                    </m:oMathPara>
                  </a14:m>
                  <a:endParaRPr lang="zh-CN" altLang="en-US" sz="1600" dirty="0"/>
                </a:p>
              </p:txBody>
            </p:sp>
          </mc:Choice>
          <mc:Fallback>
            <p:sp>
              <p:nvSpPr>
                <p:cNvPr id="39" name="文本框 38"/>
                <p:cNvSpPr txBox="1">
                  <a:spLocks noRot="1" noChangeAspect="1" noMove="1" noResize="1" noEditPoints="1" noAdjustHandles="1" noChangeArrowheads="1" noChangeShapeType="1" noTextEdit="1"/>
                </p:cNvSpPr>
                <p:nvPr/>
              </p:nvSpPr>
              <p:spPr>
                <a:xfrm>
                  <a:off x="3681865" y="5688232"/>
                  <a:ext cx="458844" cy="338554"/>
                </a:xfrm>
                <a:prstGeom prst="rect">
                  <a:avLst/>
                </a:prstGeom>
                <a:blipFill rotWithShape="1">
                  <a:blip r:embed="rId12"/>
                </a:blipFill>
              </p:spPr>
              <p:txBody>
                <a:bodyPr/>
                <a:lstStyle/>
                <a:p>
                  <a:r>
                    <a:rPr lang="zh-CN" altLang="en-US">
                      <a:noFill/>
                    </a:rPr>
                    <a:t> </a:t>
                  </a:r>
                </a:p>
              </p:txBody>
            </p:sp>
          </mc:Fallback>
        </mc:AlternateContent>
        <p:sp>
          <p:nvSpPr>
            <p:cNvPr id="40" name="文本框 39"/>
            <p:cNvSpPr txBox="1"/>
            <p:nvPr/>
          </p:nvSpPr>
          <p:spPr>
            <a:xfrm rot="5400000">
              <a:off x="3731045" y="5211793"/>
              <a:ext cx="346570" cy="369332"/>
            </a:xfrm>
            <a:prstGeom prst="rect">
              <a:avLst/>
            </a:prstGeom>
            <a:noFill/>
          </p:spPr>
          <p:txBody>
            <a:bodyPr wrap="none" rtlCol="0">
              <a:spAutoFit/>
            </a:bodyPr>
            <a:lstStyle/>
            <a:p>
              <a:r>
                <a:rPr lang="en-US" altLang="zh-CN" dirty="0" smtClean="0"/>
                <a:t>…</a:t>
              </a:r>
              <a:endParaRPr lang="zh-CN" altLang="en-US" dirty="0"/>
            </a:p>
          </p:txBody>
        </p:sp>
        <p:grpSp>
          <p:nvGrpSpPr>
            <p:cNvPr id="64" name="组合 63"/>
            <p:cNvGrpSpPr/>
            <p:nvPr/>
          </p:nvGrpSpPr>
          <p:grpSpPr>
            <a:xfrm>
              <a:off x="4960627" y="3954129"/>
              <a:ext cx="423292" cy="1845341"/>
              <a:chOff x="3196368" y="3930618"/>
              <a:chExt cx="423292" cy="1845341"/>
            </a:xfrm>
          </p:grpSpPr>
          <p:sp>
            <p:nvSpPr>
              <p:cNvPr id="41" name="圆角矩形 40"/>
              <p:cNvSpPr/>
              <p:nvPr/>
            </p:nvSpPr>
            <p:spPr>
              <a:xfrm>
                <a:off x="3196368" y="3930618"/>
                <a:ext cx="423292" cy="1845341"/>
              </a:xfrm>
              <a:prstGeom prst="roundRect">
                <a:avLst>
                  <a:gd name="adj" fmla="val 2232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43" name="直接连接符 42"/>
              <p:cNvCxnSpPr/>
              <p:nvPr/>
            </p:nvCxnSpPr>
            <p:spPr>
              <a:xfrm>
                <a:off x="3196368" y="4224812"/>
                <a:ext cx="4232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196368" y="4544412"/>
                <a:ext cx="4232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1" idx="1"/>
              </p:cNvCxnSpPr>
              <p:nvPr/>
            </p:nvCxnSpPr>
            <p:spPr>
              <a:xfrm>
                <a:off x="3196368" y="4853289"/>
                <a:ext cx="423292" cy="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196368" y="5430424"/>
                <a:ext cx="423292"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文本框 47"/>
                  <p:cNvSpPr txBox="1"/>
                  <p:nvPr/>
                </p:nvSpPr>
                <p:spPr>
                  <a:xfrm>
                    <a:off x="3215040" y="3932762"/>
                    <a:ext cx="320140"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𝑤</m:t>
                              </m:r>
                            </m:e>
                            <m:sub>
                              <m:r>
                                <a:rPr lang="en-US" altLang="zh-CN" sz="1200" b="0" i="1" smtClean="0">
                                  <a:latin typeface="Cambria Math" panose="02040503050406030204" pitchFamily="18" charset="0"/>
                                </a:rPr>
                                <m:t>1</m:t>
                              </m:r>
                            </m:sub>
                          </m:sSub>
                        </m:oMath>
                      </m:oMathPara>
                    </a14:m>
                    <a:endParaRPr lang="zh-CN" altLang="en-US" sz="1200" dirty="0"/>
                  </a:p>
                </p:txBody>
              </p:sp>
            </mc:Choice>
            <mc:Fallback>
              <p:sp>
                <p:nvSpPr>
                  <p:cNvPr id="48" name="文本框 47"/>
                  <p:cNvSpPr txBox="1">
                    <a:spLocks noRot="1" noChangeAspect="1" noMove="1" noResize="1" noEditPoints="1" noAdjustHandles="1" noChangeArrowheads="1" noChangeShapeType="1" noTextEdit="1"/>
                  </p:cNvSpPr>
                  <p:nvPr/>
                </p:nvSpPr>
                <p:spPr>
                  <a:xfrm>
                    <a:off x="3215040" y="3932762"/>
                    <a:ext cx="320140" cy="276999"/>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p:cNvSpPr txBox="1"/>
                  <p:nvPr/>
                </p:nvSpPr>
                <p:spPr>
                  <a:xfrm>
                    <a:off x="3215040" y="4259980"/>
                    <a:ext cx="320140"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𝑤</m:t>
                              </m:r>
                            </m:e>
                            <m:sub>
                              <m:r>
                                <a:rPr lang="en-US" altLang="zh-CN" sz="1200" b="0" i="1" smtClean="0">
                                  <a:latin typeface="Cambria Math" panose="02040503050406030204" pitchFamily="18" charset="0"/>
                                </a:rPr>
                                <m:t>2</m:t>
                              </m:r>
                            </m:sub>
                          </m:sSub>
                        </m:oMath>
                      </m:oMathPara>
                    </a14:m>
                    <a:endParaRPr lang="zh-CN" altLang="en-US" sz="1200" dirty="0"/>
                  </a:p>
                </p:txBody>
              </p:sp>
            </mc:Choice>
            <mc:Fallback>
              <p:sp>
                <p:nvSpPr>
                  <p:cNvPr id="49" name="文本框 48"/>
                  <p:cNvSpPr txBox="1">
                    <a:spLocks noRot="1" noChangeAspect="1" noMove="1" noResize="1" noEditPoints="1" noAdjustHandles="1" noChangeArrowheads="1" noChangeShapeType="1" noTextEdit="1"/>
                  </p:cNvSpPr>
                  <p:nvPr/>
                </p:nvSpPr>
                <p:spPr>
                  <a:xfrm>
                    <a:off x="3215040" y="4259980"/>
                    <a:ext cx="320140" cy="276999"/>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本框 49"/>
                  <p:cNvSpPr txBox="1"/>
                  <p:nvPr/>
                </p:nvSpPr>
                <p:spPr>
                  <a:xfrm>
                    <a:off x="3214053" y="4560351"/>
                    <a:ext cx="316510"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𝑤</m:t>
                              </m:r>
                            </m:e>
                            <m:sub>
                              <m:r>
                                <a:rPr lang="en-US" altLang="zh-CN" sz="1200" b="0" i="1" smtClean="0">
                                  <a:latin typeface="Cambria Math" panose="02040503050406030204" pitchFamily="18" charset="0"/>
                                </a:rPr>
                                <m:t>3</m:t>
                              </m:r>
                            </m:sub>
                          </m:sSub>
                        </m:oMath>
                      </m:oMathPara>
                    </a14:m>
                    <a:endParaRPr lang="zh-CN" altLang="en-US" sz="1200" dirty="0"/>
                  </a:p>
                </p:txBody>
              </p:sp>
            </mc:Choice>
            <mc:Fallback>
              <p:sp>
                <p:nvSpPr>
                  <p:cNvPr id="50" name="文本框 49"/>
                  <p:cNvSpPr txBox="1">
                    <a:spLocks noRot="1" noChangeAspect="1" noMove="1" noResize="1" noEditPoints="1" noAdjustHandles="1" noChangeArrowheads="1" noChangeShapeType="1" noTextEdit="1"/>
                  </p:cNvSpPr>
                  <p:nvPr/>
                </p:nvSpPr>
                <p:spPr>
                  <a:xfrm>
                    <a:off x="3214053" y="4560351"/>
                    <a:ext cx="316510" cy="276999"/>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p:cNvSpPr txBox="1"/>
                  <p:nvPr/>
                </p:nvSpPr>
                <p:spPr>
                  <a:xfrm>
                    <a:off x="3216081" y="5473115"/>
                    <a:ext cx="323972"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𝑤</m:t>
                              </m:r>
                            </m:e>
                            <m:sub>
                              <m:r>
                                <a:rPr lang="en-US" altLang="zh-CN" sz="1200" b="0" i="1" smtClean="0">
                                  <a:latin typeface="Cambria Math" panose="02040503050406030204" pitchFamily="18" charset="0"/>
                                </a:rPr>
                                <m:t>𝑘</m:t>
                              </m:r>
                            </m:sub>
                          </m:sSub>
                        </m:oMath>
                      </m:oMathPara>
                    </a14:m>
                    <a:endParaRPr lang="zh-CN" altLang="en-US" sz="1200" dirty="0"/>
                  </a:p>
                </p:txBody>
              </p:sp>
            </mc:Choice>
            <mc:Fallback>
              <p:sp>
                <p:nvSpPr>
                  <p:cNvPr id="51" name="文本框 50"/>
                  <p:cNvSpPr txBox="1">
                    <a:spLocks noRot="1" noChangeAspect="1" noMove="1" noResize="1" noEditPoints="1" noAdjustHandles="1" noChangeArrowheads="1" noChangeShapeType="1" noTextEdit="1"/>
                  </p:cNvSpPr>
                  <p:nvPr/>
                </p:nvSpPr>
                <p:spPr>
                  <a:xfrm>
                    <a:off x="3216081" y="5473115"/>
                    <a:ext cx="323972" cy="276999"/>
                  </a:xfrm>
                  <a:prstGeom prst="rect">
                    <a:avLst/>
                  </a:prstGeom>
                  <a:blipFill rotWithShape="1">
                    <a:blip r:embed="rId16"/>
                  </a:blipFill>
                </p:spPr>
                <p:txBody>
                  <a:bodyPr/>
                  <a:lstStyle/>
                  <a:p>
                    <a:r>
                      <a:rPr lang="zh-CN" altLang="en-US">
                        <a:noFill/>
                      </a:rPr>
                      <a:t> </a:t>
                    </a:r>
                  </a:p>
                </p:txBody>
              </p:sp>
            </mc:Fallback>
          </mc:AlternateContent>
          <p:sp>
            <p:nvSpPr>
              <p:cNvPr id="52" name="文本框 51"/>
              <p:cNvSpPr txBox="1"/>
              <p:nvPr/>
            </p:nvSpPr>
            <p:spPr>
              <a:xfrm rot="5400000">
                <a:off x="3261621" y="5001347"/>
                <a:ext cx="243505" cy="307777"/>
              </a:xfrm>
              <a:prstGeom prst="rect">
                <a:avLst/>
              </a:prstGeom>
              <a:noFill/>
            </p:spPr>
            <p:txBody>
              <a:bodyPr wrap="square" rtlCol="0">
                <a:spAutoFit/>
              </a:bodyPr>
              <a:lstStyle/>
              <a:p>
                <a:r>
                  <a:rPr lang="en-US" altLang="zh-CN" sz="1400" dirty="0" smtClean="0"/>
                  <a:t>…</a:t>
                </a:r>
                <a:endParaRPr lang="zh-CN" altLang="en-US" sz="1400" dirty="0"/>
              </a:p>
            </p:txBody>
          </p:sp>
        </p:grpSp>
        <p:cxnSp>
          <p:nvCxnSpPr>
            <p:cNvPr id="66" name="直接箭头连接符 65"/>
            <p:cNvCxnSpPr/>
            <p:nvPr/>
          </p:nvCxnSpPr>
          <p:spPr>
            <a:xfrm>
              <a:off x="4173507" y="3876040"/>
              <a:ext cx="1765426" cy="100389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8" idx="3"/>
            </p:cNvCxnSpPr>
            <p:nvPr/>
          </p:nvCxnSpPr>
          <p:spPr>
            <a:xfrm>
              <a:off x="4173508" y="4876800"/>
              <a:ext cx="1765425" cy="1072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V="1">
              <a:off x="4173507" y="4900298"/>
              <a:ext cx="1765426" cy="9620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941290" y="4718741"/>
              <a:ext cx="345440" cy="345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5933852" y="4722361"/>
              <a:ext cx="352877" cy="338554"/>
            </a:xfrm>
            <a:prstGeom prst="rect">
              <a:avLst/>
            </a:prstGeom>
            <a:noFill/>
          </p:spPr>
          <p:txBody>
            <a:bodyPr wrap="square" rtlCol="0">
              <a:spAutoFit/>
            </a:bodyPr>
            <a:lstStyle/>
            <a:p>
              <a:r>
                <a:rPr lang="zh-CN" altLang="en-US" sz="1600" dirty="0" smtClean="0"/>
                <a:t>＋</a:t>
              </a:r>
              <a:endParaRPr lang="zh-CN" altLang="en-US" sz="1600" dirty="0"/>
            </a:p>
          </p:txBody>
        </p:sp>
        <p:sp>
          <p:nvSpPr>
            <p:cNvPr id="79" name="文本框 78"/>
            <p:cNvSpPr txBox="1"/>
            <p:nvPr/>
          </p:nvSpPr>
          <p:spPr>
            <a:xfrm>
              <a:off x="4795022" y="5796646"/>
              <a:ext cx="754502" cy="276999"/>
            </a:xfrm>
            <a:prstGeom prst="rect">
              <a:avLst/>
            </a:prstGeom>
            <a:noFill/>
          </p:spPr>
          <p:txBody>
            <a:bodyPr wrap="none" rtlCol="0">
              <a:spAutoFit/>
            </a:bodyPr>
            <a:lstStyle/>
            <a:p>
              <a:r>
                <a:rPr lang="en-US" altLang="zh-CN" sz="1200" dirty="0" smtClean="0">
                  <a:solidFill>
                    <a:schemeClr val="accent1"/>
                  </a:solidFill>
                  <a:latin typeface="微软雅黑" panose="020B0503020204020204" pitchFamily="34" charset="-122"/>
                  <a:ea typeface="微软雅黑" panose="020B0503020204020204" pitchFamily="34" charset="-122"/>
                </a:rPr>
                <a:t>weights</a:t>
              </a:r>
              <a:endParaRPr lang="zh-CN" altLang="en-US" sz="1200" dirty="0">
                <a:solidFill>
                  <a:schemeClr val="accent1"/>
                </a:solidFill>
                <a:latin typeface="微软雅黑" panose="020B0503020204020204" pitchFamily="34" charset="-122"/>
                <a:ea typeface="微软雅黑" panose="020B0503020204020204" pitchFamily="34" charset="-122"/>
              </a:endParaRPr>
            </a:p>
          </p:txBody>
        </p:sp>
        <p:cxnSp>
          <p:nvCxnSpPr>
            <p:cNvPr id="81" name="肘形连接符 80"/>
            <p:cNvCxnSpPr>
              <a:stCxn id="79" idx="2"/>
              <a:endCxn id="73" idx="2"/>
            </p:cNvCxnSpPr>
            <p:nvPr/>
          </p:nvCxnSpPr>
          <p:spPr>
            <a:xfrm rot="5400000" flipH="1" flipV="1">
              <a:off x="5138409" y="5098044"/>
              <a:ext cx="1009464" cy="941737"/>
            </a:xfrm>
            <a:prstGeom prst="bentConnector3">
              <a:avLst>
                <a:gd name="adj1" fmla="val -12078"/>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5963306" y="5508409"/>
              <a:ext cx="352877"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b</a:t>
              </a:r>
              <a:endParaRPr lang="zh-CN" altLang="en-US" sz="1400" dirty="0">
                <a:latin typeface="微软雅黑" panose="020B0503020204020204" pitchFamily="34" charset="-122"/>
                <a:ea typeface="微软雅黑" panose="020B0503020204020204" pitchFamily="34" charset="-122"/>
              </a:endParaRPr>
            </a:p>
          </p:txBody>
        </p:sp>
        <p:sp>
          <p:nvSpPr>
            <p:cNvPr id="84" name="文本框 83"/>
            <p:cNvSpPr txBox="1"/>
            <p:nvPr/>
          </p:nvSpPr>
          <p:spPr>
            <a:xfrm>
              <a:off x="7800003" y="4733634"/>
              <a:ext cx="763376" cy="307777"/>
            </a:xfrm>
            <a:prstGeom prst="rect">
              <a:avLst/>
            </a:prstGeom>
            <a:noFill/>
          </p:spPr>
          <p:txBody>
            <a:bodyPr wrap="square" rtlCol="0" anchor="ctr">
              <a:spAutoFit/>
            </a:bodyPr>
            <a:lstStyle/>
            <a:p>
              <a:pPr algn="ctr"/>
              <a:r>
                <a:rPr lang="en-US" altLang="zh-CN" sz="1400" dirty="0" smtClean="0">
                  <a:latin typeface="微软雅黑" panose="020B0503020204020204" pitchFamily="34" charset="-122"/>
                  <a:ea typeface="微软雅黑" panose="020B0503020204020204" pitchFamily="34" charset="-122"/>
                </a:rPr>
                <a:t>label</a:t>
              </a:r>
              <a:endParaRPr lang="zh-CN" altLang="en-US" sz="1400" dirty="0">
                <a:latin typeface="微软雅黑" panose="020B0503020204020204" pitchFamily="34" charset="-122"/>
                <a:ea typeface="微软雅黑" panose="020B0503020204020204" pitchFamily="34" charset="-122"/>
              </a:endParaRPr>
            </a:p>
          </p:txBody>
        </p:sp>
        <p:sp>
          <p:nvSpPr>
            <p:cNvPr id="85" name="椭圆 84"/>
            <p:cNvSpPr/>
            <p:nvPr/>
          </p:nvSpPr>
          <p:spPr>
            <a:xfrm>
              <a:off x="6952171" y="4627734"/>
              <a:ext cx="518452" cy="5184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箭头连接符 86"/>
            <p:cNvCxnSpPr>
              <a:stCxn id="74" idx="3"/>
              <a:endCxn id="85" idx="2"/>
            </p:cNvCxnSpPr>
            <p:nvPr/>
          </p:nvCxnSpPr>
          <p:spPr>
            <a:xfrm flipV="1">
              <a:off x="6286729" y="4886960"/>
              <a:ext cx="665442" cy="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84" idx="1"/>
              <a:endCxn id="85" idx="6"/>
            </p:cNvCxnSpPr>
            <p:nvPr/>
          </p:nvCxnSpPr>
          <p:spPr>
            <a:xfrm flipH="1" flipV="1">
              <a:off x="7470623" y="4886960"/>
              <a:ext cx="329380" cy="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6962249" y="4733071"/>
              <a:ext cx="513282" cy="307777"/>
            </a:xfrm>
            <a:prstGeom prst="rect">
              <a:avLst/>
            </a:prstGeom>
            <a:noFill/>
          </p:spPr>
          <p:txBody>
            <a:bodyPr wrap="none" rtlCol="0">
              <a:spAutoFit/>
            </a:bodyPr>
            <a:lstStyle/>
            <a:p>
              <a:r>
                <a:rPr lang="en-US" altLang="zh-CN" sz="1400" dirty="0" smtClean="0">
                  <a:solidFill>
                    <a:srgbClr val="FF0000"/>
                  </a:solidFill>
                  <a:latin typeface="微软雅黑" panose="020B0503020204020204" pitchFamily="34" charset="-122"/>
                  <a:ea typeface="微软雅黑" panose="020B0503020204020204" pitchFamily="34" charset="-122"/>
                </a:rPr>
                <a:t>loss</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6473562" y="4553084"/>
              <a:ext cx="352877" cy="307777"/>
            </a:xfrm>
            <a:prstGeom prst="rect">
              <a:avLst/>
            </a:prstGeom>
            <a:noFill/>
          </p:spPr>
          <p:txBody>
            <a:bodyPr wrap="square" rtlCol="0">
              <a:spAutoFit/>
            </a:bodyPr>
            <a:lstStyle/>
            <a:p>
              <a:r>
                <a:rPr lang="en-US" altLang="zh-CN" sz="1400" dirty="0" smtClean="0">
                  <a:latin typeface="微软雅黑" panose="020B0503020204020204" pitchFamily="34" charset="-122"/>
                  <a:ea typeface="微软雅黑" panose="020B0503020204020204" pitchFamily="34" charset="-122"/>
                </a:rPr>
                <a:t>z</a:t>
              </a:r>
              <a:endParaRPr lang="zh-CN" altLang="en-US" sz="1400"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代码实践</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2821559" cy="400110"/>
          </a:xfrm>
          <a:prstGeom prst="rect">
            <a:avLst/>
          </a:prstGeom>
          <a:noFill/>
        </p:spPr>
        <p:txBody>
          <a:bodyPr wrap="square" rtlCol="0">
            <a:spAutoFit/>
          </a:bodyPr>
          <a:lstStyle/>
          <a:p>
            <a:pPr algn="just"/>
            <a:r>
              <a:rPr lang="zh-CN" altLang="en-US" sz="2000" b="1" dirty="0" smtClean="0">
                <a:latin typeface="微软雅黑" panose="020B0503020204020204" pitchFamily="34" charset="-122"/>
                <a:ea typeface="微软雅黑" panose="020B0503020204020204" pitchFamily="34" charset="-122"/>
              </a:rPr>
              <a:t>实践流程</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761158" y="1416150"/>
            <a:ext cx="3400290" cy="458908"/>
          </a:xfrm>
          <a:prstGeom prst="rect">
            <a:avLst/>
          </a:prstGeom>
        </p:spPr>
        <p:txBody>
          <a:bodyPr wrap="none">
            <a:spAutoFit/>
          </a:bodyPr>
          <a:lstStyle/>
          <a:p>
            <a:pPr marL="342900" indent="-342900">
              <a:lnSpc>
                <a:spcPct val="150000"/>
              </a:lnSpc>
              <a:buFont typeface="Wingdings" panose="05000000000000000000" pitchFamily="2" charset="2"/>
              <a:buChar char="u"/>
            </a:pPr>
            <a:r>
              <a:rPr lang="zh-CN" altLang="en-US" dirty="0">
                <a:solidFill>
                  <a:srgbClr val="CC0099"/>
                </a:solidFill>
                <a:latin typeface="微软雅黑" panose="020B0503020204020204" pitchFamily="34" charset="-122"/>
                <a:ea typeface="微软雅黑" panose="020B0503020204020204" pitchFamily="34" charset="-122"/>
              </a:rPr>
              <a:t>定义损失函数</a:t>
            </a:r>
            <a:r>
              <a:rPr lang="en-US" altLang="zh-CN" dirty="0">
                <a:solidFill>
                  <a:srgbClr val="CC0099"/>
                </a:solidFill>
                <a:latin typeface="微软雅黑" panose="020B0503020204020204" pitchFamily="34" charset="-122"/>
                <a:ea typeface="微软雅黑" panose="020B0503020204020204" pitchFamily="34" charset="-122"/>
              </a:rPr>
              <a:t>-</a:t>
            </a:r>
            <a:r>
              <a:rPr lang="zh-CN" altLang="en-US" dirty="0">
                <a:solidFill>
                  <a:srgbClr val="CC0099"/>
                </a:solidFill>
                <a:latin typeface="微软雅黑" panose="020B0503020204020204" pitchFamily="34" charset="-122"/>
                <a:ea typeface="微软雅黑" panose="020B0503020204020204" pitchFamily="34" charset="-122"/>
              </a:rPr>
              <a:t>使用均方误差</a:t>
            </a:r>
            <a:endParaRPr lang="en-US" altLang="zh-CN" dirty="0">
              <a:solidFill>
                <a:srgbClr val="CC0099"/>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6"/>
          <a:stretch>
            <a:fillRect/>
          </a:stretch>
        </p:blipFill>
        <p:spPr>
          <a:xfrm>
            <a:off x="10536570" y="1244062"/>
            <a:ext cx="1219467" cy="4369876"/>
          </a:xfrm>
          <a:prstGeom prst="rect">
            <a:avLst/>
          </a:prstGeom>
        </p:spPr>
      </p:pic>
      <p:grpSp>
        <p:nvGrpSpPr>
          <p:cNvPr id="61" name="组合 60"/>
          <p:cNvGrpSpPr/>
          <p:nvPr/>
        </p:nvGrpSpPr>
        <p:grpSpPr>
          <a:xfrm>
            <a:off x="2516041" y="3694273"/>
            <a:ext cx="5178712" cy="2223436"/>
            <a:chOff x="493417" y="3293953"/>
            <a:chExt cx="5535505" cy="3075857"/>
          </a:xfrm>
        </p:grpSpPr>
        <p:sp>
          <p:nvSpPr>
            <p:cNvPr id="62" name="矩形 61"/>
            <p:cNvSpPr/>
            <p:nvPr/>
          </p:nvSpPr>
          <p:spPr>
            <a:xfrm>
              <a:off x="493417" y="3627328"/>
              <a:ext cx="5535505" cy="2742482"/>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marL="0" lvl="1">
                <a:lnSpc>
                  <a:spcPct val="150000"/>
                </a:lnSpc>
              </a:pPr>
              <a:r>
                <a:rPr lang="zh-CN" altLang="en-US" dirty="0">
                  <a:solidFill>
                    <a:srgbClr val="FF0000"/>
                  </a:solidFill>
                  <a:latin typeface="华文楷体" panose="02010600040101010101" pitchFamily="2" charset="-122"/>
                  <a:ea typeface="华文楷体" panose="02010600040101010101" pitchFamily="2" charset="-122"/>
                </a:rPr>
                <a:t>损失函数</a:t>
              </a:r>
              <a:r>
                <a:rPr lang="zh-CN" altLang="en-US" dirty="0">
                  <a:latin typeface="华文楷体" panose="02010600040101010101" pitchFamily="2" charset="-122"/>
                  <a:ea typeface="华文楷体" panose="02010600040101010101" pitchFamily="2" charset="-122"/>
                </a:rPr>
                <a:t>定义了拟合结果和真实结果之间的差异，作为优化的目标直接关系模型训练的好坏。</a:t>
              </a:r>
              <a:endParaRPr lang="en-US" altLang="zh-CN" dirty="0">
                <a:latin typeface="华文楷体" panose="02010600040101010101" pitchFamily="2" charset="-122"/>
                <a:ea typeface="华文楷体" panose="02010600040101010101" pitchFamily="2" charset="-122"/>
              </a:endParaRPr>
            </a:p>
            <a:p>
              <a:pPr marL="0" lvl="1">
                <a:lnSpc>
                  <a:spcPct val="150000"/>
                </a:lnSpc>
              </a:pPr>
              <a:r>
                <a:rPr lang="zh-CN" altLang="en-US" dirty="0" smtClean="0">
                  <a:latin typeface="华文楷体" panose="02010600040101010101" pitchFamily="2" charset="-122"/>
                  <a:ea typeface="华文楷体" panose="02010600040101010101" pitchFamily="2" charset="-122"/>
                </a:rPr>
                <a:t>本次损失函数使用</a:t>
              </a:r>
              <a:r>
                <a:rPr lang="zh-CN" altLang="en-US" dirty="0">
                  <a:solidFill>
                    <a:srgbClr val="17B9FF"/>
                  </a:solidFill>
                  <a:latin typeface="华文楷体" panose="02010600040101010101" pitchFamily="2" charset="-122"/>
                  <a:ea typeface="华文楷体" panose="02010600040101010101" pitchFamily="2" charset="-122"/>
                </a:rPr>
                <a:t>均方误差</a:t>
              </a:r>
              <a:r>
                <a:rPr lang="zh-CN" altLang="en-US" dirty="0" smtClean="0">
                  <a:solidFill>
                    <a:srgbClr val="17B9FF"/>
                  </a:solidFill>
                  <a:latin typeface="华文楷体" panose="02010600040101010101" pitchFamily="2" charset="-122"/>
                  <a:ea typeface="华文楷体" panose="02010600040101010101" pitchFamily="2" charset="-122"/>
                </a:rPr>
                <a:t>损失函数。</a:t>
              </a:r>
              <a:endParaRPr lang="zh-CN" altLang="en-US" dirty="0">
                <a:latin typeface="华文楷体" panose="02010600040101010101" pitchFamily="2" charset="-122"/>
                <a:ea typeface="华文楷体" panose="02010600040101010101" pitchFamily="2" charset="-122"/>
              </a:endParaRPr>
            </a:p>
          </p:txBody>
        </p:sp>
        <p:sp>
          <p:nvSpPr>
            <p:cNvPr id="63" name="圆角矩形 7"/>
            <p:cNvSpPr/>
            <p:nvPr/>
          </p:nvSpPr>
          <p:spPr>
            <a:xfrm>
              <a:off x="1930967" y="3293953"/>
              <a:ext cx="2788116" cy="440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200" b="1" dirty="0" smtClean="0">
                  <a:solidFill>
                    <a:srgbClr val="000000"/>
                  </a:solidFill>
                  <a:latin typeface="微软雅黑" panose="020B0503020204020204" pitchFamily="34" charset="-122"/>
                  <a:ea typeface="微软雅黑" panose="020B0503020204020204" pitchFamily="34" charset="-122"/>
                  <a:sym typeface="+mn-ea"/>
                </a:rPr>
                <a:t>损失函数</a:t>
              </a:r>
              <a:endParaRPr lang="zh-CN" altLang="en-US" sz="2200" b="1" dirty="0">
                <a:solidFill>
                  <a:srgbClr val="000000"/>
                </a:solidFill>
                <a:latin typeface="微软雅黑" panose="020B0503020204020204" pitchFamily="34" charset="-122"/>
                <a:ea typeface="微软雅黑" panose="020B0503020204020204" pitchFamily="34" charset="-122"/>
                <a:sym typeface="+mn-ea"/>
              </a:endParaRPr>
            </a:p>
          </p:txBody>
        </p:sp>
      </p:grpSp>
      <p:pic>
        <p:nvPicPr>
          <p:cNvPr id="5" name="图片 4"/>
          <p:cNvPicPr>
            <a:picLocks noChangeAspect="1"/>
          </p:cNvPicPr>
          <p:nvPr/>
        </p:nvPicPr>
        <p:blipFill>
          <a:blip r:embed="rId7"/>
          <a:stretch>
            <a:fillRect/>
          </a:stretch>
        </p:blipFill>
        <p:spPr>
          <a:xfrm>
            <a:off x="1113145" y="1988977"/>
            <a:ext cx="7033870" cy="1364098"/>
          </a:xfrm>
          <a:prstGeom prst="rect">
            <a:avLst/>
          </a:prstGeom>
        </p:spPr>
      </p:pic>
      <p:cxnSp>
        <p:nvCxnSpPr>
          <p:cNvPr id="65" name="直接箭头连接符 64"/>
          <p:cNvCxnSpPr>
            <a:endCxn id="63" idx="0"/>
          </p:cNvCxnSpPr>
          <p:nvPr/>
        </p:nvCxnSpPr>
        <p:spPr>
          <a:xfrm>
            <a:off x="4291584" y="2816352"/>
            <a:ext cx="873553" cy="877921"/>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代码实践</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2821559" cy="400110"/>
          </a:xfrm>
          <a:prstGeom prst="rect">
            <a:avLst/>
          </a:prstGeom>
          <a:noFill/>
        </p:spPr>
        <p:txBody>
          <a:bodyPr wrap="square" rtlCol="0">
            <a:spAutoFit/>
          </a:bodyPr>
          <a:lstStyle/>
          <a:p>
            <a:pPr algn="just"/>
            <a:r>
              <a:rPr lang="zh-CN" altLang="en-US" sz="2000" b="1" dirty="0" smtClean="0">
                <a:latin typeface="微软雅黑" panose="020B0503020204020204" pitchFamily="34" charset="-122"/>
                <a:ea typeface="微软雅黑" panose="020B0503020204020204" pitchFamily="34" charset="-122"/>
              </a:rPr>
              <a:t>实践流程</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761158" y="1416150"/>
            <a:ext cx="3400290" cy="507831"/>
          </a:xfrm>
          <a:prstGeom prst="rect">
            <a:avLst/>
          </a:prstGeom>
        </p:spPr>
        <p:txBody>
          <a:bodyPr wrap="none">
            <a:spAutoFit/>
          </a:bodyPr>
          <a:lstStyle/>
          <a:p>
            <a:pPr marL="342900" indent="-342900">
              <a:lnSpc>
                <a:spcPct val="150000"/>
              </a:lnSpc>
              <a:buFont typeface="Wingdings" panose="05000000000000000000" pitchFamily="2" charset="2"/>
              <a:buChar char="u"/>
            </a:pPr>
            <a:r>
              <a:rPr lang="zh-CN" altLang="en-US" dirty="0" smtClean="0">
                <a:solidFill>
                  <a:srgbClr val="CC0099"/>
                </a:solidFill>
                <a:latin typeface="微软雅黑" panose="020B0503020204020204" pitchFamily="34" charset="-122"/>
                <a:ea typeface="微软雅黑" panose="020B0503020204020204" pitchFamily="34" charset="-122"/>
              </a:rPr>
              <a:t>定义优化算法</a:t>
            </a:r>
            <a:r>
              <a:rPr lang="en-US" altLang="zh-CN" dirty="0" smtClean="0">
                <a:solidFill>
                  <a:srgbClr val="CC0099"/>
                </a:solidFill>
                <a:latin typeface="微软雅黑" panose="020B0503020204020204" pitchFamily="34" charset="-122"/>
                <a:ea typeface="微软雅黑" panose="020B0503020204020204" pitchFamily="34" charset="-122"/>
              </a:rPr>
              <a:t>-</a:t>
            </a:r>
            <a:r>
              <a:rPr lang="zh-CN" altLang="en-US" dirty="0" smtClean="0">
                <a:solidFill>
                  <a:srgbClr val="CC0099"/>
                </a:solidFill>
                <a:latin typeface="微软雅黑" panose="020B0503020204020204" pitchFamily="34" charset="-122"/>
                <a:ea typeface="微软雅黑" panose="020B0503020204020204" pitchFamily="34" charset="-122"/>
              </a:rPr>
              <a:t>梯度下降算法</a:t>
            </a:r>
            <a:endParaRPr lang="en-US" altLang="zh-CN" dirty="0">
              <a:solidFill>
                <a:srgbClr val="CC0099"/>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6"/>
          <a:stretch>
            <a:fillRect/>
          </a:stretch>
        </p:blipFill>
        <p:spPr>
          <a:xfrm>
            <a:off x="10536570" y="1244062"/>
            <a:ext cx="1219467" cy="4369876"/>
          </a:xfrm>
          <a:prstGeom prst="rect">
            <a:avLst/>
          </a:prstGeom>
        </p:spPr>
      </p:pic>
      <p:pic>
        <p:nvPicPr>
          <p:cNvPr id="7" name="图片 6"/>
          <p:cNvPicPr>
            <a:picLocks noChangeAspect="1"/>
          </p:cNvPicPr>
          <p:nvPr/>
        </p:nvPicPr>
        <p:blipFill>
          <a:blip r:embed="rId7"/>
          <a:stretch>
            <a:fillRect/>
          </a:stretch>
        </p:blipFill>
        <p:spPr>
          <a:xfrm>
            <a:off x="1446834" y="2074277"/>
            <a:ext cx="7601179" cy="2138239"/>
          </a:xfrm>
          <a:prstGeom prst="rect">
            <a:avLst/>
          </a:prstGeom>
        </p:spPr>
      </p:pic>
      <p:grpSp>
        <p:nvGrpSpPr>
          <p:cNvPr id="22" name="组合 21"/>
          <p:cNvGrpSpPr/>
          <p:nvPr/>
        </p:nvGrpSpPr>
        <p:grpSpPr>
          <a:xfrm>
            <a:off x="4054857" y="4773186"/>
            <a:ext cx="4045763" cy="1499522"/>
            <a:chOff x="493416" y="3407228"/>
            <a:chExt cx="4324500" cy="2074409"/>
          </a:xfrm>
        </p:grpSpPr>
        <p:sp>
          <p:nvSpPr>
            <p:cNvPr id="23" name="矩形 22"/>
            <p:cNvSpPr/>
            <p:nvPr/>
          </p:nvSpPr>
          <p:spPr>
            <a:xfrm>
              <a:off x="493416" y="3627328"/>
              <a:ext cx="4324500" cy="1854309"/>
            </a:xfrm>
            <a:prstGeom prst="rect">
              <a:avLst/>
            </a:prstGeom>
            <a:ln w="28575"/>
          </p:spPr>
          <p:style>
            <a:lnRef idx="2">
              <a:schemeClr val="accent2"/>
            </a:lnRef>
            <a:fillRef idx="1">
              <a:schemeClr val="lt1"/>
            </a:fillRef>
            <a:effectRef idx="0">
              <a:schemeClr val="accent2"/>
            </a:effectRef>
            <a:fontRef idx="minor">
              <a:schemeClr val="dk1"/>
            </a:fontRef>
          </p:style>
          <p:txBody>
            <a:bodyPr rtlCol="0" anchor="ctr"/>
            <a:lstStyle/>
            <a:p>
              <a:r>
                <a:rPr lang="en-US" altLang="zh-CN" dirty="0" smtClean="0">
                  <a:latin typeface="华文楷体" panose="02010600040101010101" pitchFamily="2" charset="-122"/>
                  <a:ea typeface="华文楷体" panose="02010600040101010101" pitchFamily="2" charset="-122"/>
                </a:rPr>
                <a:t>MBGD</a:t>
              </a:r>
              <a:r>
                <a:rPr lang="zh-CN" altLang="en-US" dirty="0">
                  <a:latin typeface="华文楷体" panose="02010600040101010101" pitchFamily="2" charset="-122"/>
                  <a:ea typeface="华文楷体" panose="02010600040101010101" pitchFamily="2" charset="-122"/>
                </a:rPr>
                <a:t>算法是</a:t>
              </a:r>
              <a:r>
                <a:rPr lang="zh-CN" altLang="en-US" dirty="0" smtClean="0">
                  <a:latin typeface="华文楷体" panose="02010600040101010101" pitchFamily="2" charset="-122"/>
                  <a:ea typeface="华文楷体" panose="02010600040101010101" pitchFamily="2" charset="-122"/>
                </a:rPr>
                <a:t>从</a:t>
              </a:r>
              <a:r>
                <a:rPr lang="zh-CN" altLang="en-US" dirty="0"/>
                <a:t>每次使用</a:t>
              </a:r>
              <a:r>
                <a:rPr lang="en-US" altLang="zh-CN" dirty="0"/>
                <a:t>batch</a:t>
              </a:r>
              <a:r>
                <a:rPr lang="zh-CN" altLang="en-US" dirty="0"/>
                <a:t>个数据进行目标参数更新</a:t>
              </a:r>
              <a:endParaRPr lang="zh-CN" altLang="en-US" dirty="0">
                <a:latin typeface="华文楷体" panose="02010600040101010101" pitchFamily="2" charset="-122"/>
                <a:ea typeface="华文楷体" panose="02010600040101010101" pitchFamily="2" charset="-122"/>
              </a:endParaRPr>
            </a:p>
          </p:txBody>
        </p:sp>
        <p:sp>
          <p:nvSpPr>
            <p:cNvPr id="24" name="圆角矩形 7"/>
            <p:cNvSpPr/>
            <p:nvPr/>
          </p:nvSpPr>
          <p:spPr>
            <a:xfrm>
              <a:off x="1232586" y="3407228"/>
              <a:ext cx="2788116" cy="440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200" b="1" dirty="0" smtClean="0">
                  <a:solidFill>
                    <a:srgbClr val="000000"/>
                  </a:solidFill>
                  <a:latin typeface="微软雅黑" panose="020B0503020204020204" pitchFamily="34" charset="-122"/>
                  <a:ea typeface="微软雅黑" panose="020B0503020204020204" pitchFamily="34" charset="-122"/>
                  <a:sym typeface="+mn-ea"/>
                </a:rPr>
                <a:t>小批量梯度下降</a:t>
              </a:r>
              <a:endParaRPr lang="zh-CN" altLang="en-US" sz="2200" b="1" dirty="0">
                <a:solidFill>
                  <a:srgbClr val="000000"/>
                </a:solidFill>
                <a:latin typeface="微软雅黑" panose="020B0503020204020204" pitchFamily="34" charset="-122"/>
                <a:ea typeface="微软雅黑" panose="020B0503020204020204" pitchFamily="34" charset="-122"/>
                <a:sym typeface="+mn-ea"/>
              </a:endParaRPr>
            </a:p>
          </p:txBody>
        </p:sp>
      </p:grpSp>
      <p:cxnSp>
        <p:nvCxnSpPr>
          <p:cNvPr id="25" name="直接箭头连接符 24"/>
          <p:cNvCxnSpPr/>
          <p:nvPr/>
        </p:nvCxnSpPr>
        <p:spPr>
          <a:xfrm>
            <a:off x="5747123" y="3706368"/>
            <a:ext cx="379614" cy="97536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代码实践</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2821559" cy="400110"/>
          </a:xfrm>
          <a:prstGeom prst="rect">
            <a:avLst/>
          </a:prstGeom>
          <a:noFill/>
        </p:spPr>
        <p:txBody>
          <a:bodyPr wrap="square" rtlCol="0">
            <a:spAutoFit/>
          </a:bodyPr>
          <a:lstStyle/>
          <a:p>
            <a:pPr algn="just"/>
            <a:r>
              <a:rPr lang="zh-CN" altLang="en-US" sz="2000" b="1" dirty="0" smtClean="0">
                <a:latin typeface="微软雅黑" panose="020B0503020204020204" pitchFamily="34" charset="-122"/>
                <a:ea typeface="微软雅黑" panose="020B0503020204020204" pitchFamily="34" charset="-122"/>
              </a:rPr>
              <a:t>实践流程</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761158" y="1416150"/>
            <a:ext cx="2377574" cy="458908"/>
          </a:xfrm>
          <a:prstGeom prst="rect">
            <a:avLst/>
          </a:prstGeom>
        </p:spPr>
        <p:txBody>
          <a:bodyPr wrap="none">
            <a:spAutoFit/>
          </a:bodyPr>
          <a:lstStyle/>
          <a:p>
            <a:pPr marL="342900" indent="-342900">
              <a:lnSpc>
                <a:spcPct val="150000"/>
              </a:lnSpc>
              <a:buFont typeface="Wingdings" panose="05000000000000000000" pitchFamily="2" charset="2"/>
              <a:buChar char="u"/>
            </a:pPr>
            <a:r>
              <a:rPr lang="zh-CN" altLang="en-US" dirty="0" smtClean="0">
                <a:solidFill>
                  <a:srgbClr val="CC0099"/>
                </a:solidFill>
                <a:latin typeface="微软雅黑" panose="020B0503020204020204" pitchFamily="34" charset="-122"/>
                <a:ea typeface="微软雅黑" panose="020B0503020204020204" pitchFamily="34" charset="-122"/>
              </a:rPr>
              <a:t>开始进行网络训练</a:t>
            </a:r>
            <a:endParaRPr lang="en-US" altLang="zh-CN" dirty="0">
              <a:solidFill>
                <a:srgbClr val="CC0099"/>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6"/>
          <a:stretch>
            <a:fillRect/>
          </a:stretch>
        </p:blipFill>
        <p:spPr>
          <a:xfrm>
            <a:off x="10480299" y="1244062"/>
            <a:ext cx="1219467" cy="4369876"/>
          </a:xfrm>
          <a:prstGeom prst="rect">
            <a:avLst/>
          </a:prstGeom>
        </p:spPr>
      </p:pic>
      <p:pic>
        <p:nvPicPr>
          <p:cNvPr id="5" name="图片 4"/>
          <p:cNvPicPr>
            <a:picLocks noChangeAspect="1"/>
          </p:cNvPicPr>
          <p:nvPr/>
        </p:nvPicPr>
        <p:blipFill>
          <a:blip r:embed="rId7"/>
          <a:stretch>
            <a:fillRect/>
          </a:stretch>
        </p:blipFill>
        <p:spPr>
          <a:xfrm>
            <a:off x="1087691" y="2165212"/>
            <a:ext cx="5173614" cy="4281902"/>
          </a:xfrm>
          <a:prstGeom prst="rect">
            <a:avLst/>
          </a:prstGeom>
        </p:spPr>
      </p:pic>
      <p:sp>
        <p:nvSpPr>
          <p:cNvPr id="26" name="矩形 25"/>
          <p:cNvSpPr/>
          <p:nvPr/>
        </p:nvSpPr>
        <p:spPr>
          <a:xfrm>
            <a:off x="4601286" y="1720840"/>
            <a:ext cx="4562621" cy="2169825"/>
          </a:xfrm>
          <a:prstGeom prst="rect">
            <a:avLst/>
          </a:prstGeom>
        </p:spPr>
        <p:txBody>
          <a:bodyPr wrap="square">
            <a:spAutoFit/>
          </a:bodyPr>
          <a:lstStyle/>
          <a:p>
            <a:pPr marL="800100" lvl="1" indent="-34290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首先将训练数据根据</a:t>
            </a:r>
            <a:r>
              <a:rPr lang="en-US" altLang="zh-CN" dirty="0" err="1" smtClean="0">
                <a:latin typeface="微软雅黑" panose="020B0503020204020204" pitchFamily="34" charset="-122"/>
                <a:ea typeface="微软雅黑" panose="020B0503020204020204" pitchFamily="34" charset="-122"/>
              </a:rPr>
              <a:t>batch_size</a:t>
            </a:r>
            <a:r>
              <a:rPr lang="zh-CN" altLang="en-US" dirty="0" smtClean="0">
                <a:latin typeface="微软雅黑" panose="020B0503020204020204" pitchFamily="34" charset="-122"/>
                <a:ea typeface="微软雅黑" panose="020B0503020204020204" pitchFamily="34" charset="-122"/>
              </a:rPr>
              <a:t>进行划分，将划分的数据按照顺序输入到网络中进行训练。</a:t>
            </a:r>
            <a:endParaRPr lang="zh-CN" altLang="en-US"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若达到打印损失值的条件，则输出相应</a:t>
            </a:r>
            <a:r>
              <a:rPr lang="en-US" altLang="zh-CN" dirty="0" smtClean="0">
                <a:latin typeface="微软雅黑" panose="020B0503020204020204" pitchFamily="34" charset="-122"/>
                <a:ea typeface="微软雅黑" panose="020B0503020204020204" pitchFamily="34" charset="-122"/>
              </a:rPr>
              <a:t>batch</a:t>
            </a:r>
            <a:r>
              <a:rPr lang="zh-CN" altLang="en-US" dirty="0" smtClean="0">
                <a:latin typeface="微软雅黑" panose="020B0503020204020204" pitchFamily="34" charset="-122"/>
                <a:ea typeface="微软雅黑" panose="020B0503020204020204" pitchFamily="34" charset="-122"/>
              </a:rPr>
              <a:t>的损失。</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代码实践</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2821559" cy="400110"/>
          </a:xfrm>
          <a:prstGeom prst="rect">
            <a:avLst/>
          </a:prstGeom>
          <a:noFill/>
        </p:spPr>
        <p:txBody>
          <a:bodyPr wrap="square" rtlCol="0">
            <a:spAutoFit/>
          </a:bodyPr>
          <a:lstStyle/>
          <a:p>
            <a:pPr algn="just"/>
            <a:r>
              <a:rPr lang="zh-CN" altLang="en-US" sz="2000" b="1" dirty="0" smtClean="0">
                <a:latin typeface="微软雅黑" panose="020B0503020204020204" pitchFamily="34" charset="-122"/>
                <a:ea typeface="微软雅黑" panose="020B0503020204020204" pitchFamily="34" charset="-122"/>
              </a:rPr>
              <a:t>实践流程</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761158" y="1416150"/>
            <a:ext cx="2839239" cy="507831"/>
          </a:xfrm>
          <a:prstGeom prst="rect">
            <a:avLst/>
          </a:prstGeom>
        </p:spPr>
        <p:txBody>
          <a:bodyPr wrap="none">
            <a:spAutoFit/>
          </a:bodyPr>
          <a:lstStyle/>
          <a:p>
            <a:pPr marL="342900" indent="-342900">
              <a:lnSpc>
                <a:spcPct val="150000"/>
              </a:lnSpc>
              <a:buFont typeface="Wingdings" panose="05000000000000000000" pitchFamily="2" charset="2"/>
              <a:buChar char="u"/>
            </a:pPr>
            <a:r>
              <a:rPr lang="zh-CN" altLang="en-US" dirty="0" smtClean="0">
                <a:solidFill>
                  <a:srgbClr val="CC0099"/>
                </a:solidFill>
                <a:latin typeface="微软雅黑" panose="020B0503020204020204" pitchFamily="34" charset="-122"/>
                <a:ea typeface="微软雅黑" panose="020B0503020204020204" pitchFamily="34" charset="-122"/>
              </a:rPr>
              <a:t>网络训练过程输出如下</a:t>
            </a:r>
            <a:endParaRPr lang="en-US" altLang="zh-CN" dirty="0">
              <a:solidFill>
                <a:srgbClr val="CC0099"/>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6"/>
          <a:stretch>
            <a:fillRect/>
          </a:stretch>
        </p:blipFill>
        <p:spPr>
          <a:xfrm>
            <a:off x="10536304" y="1416150"/>
            <a:ext cx="1219467" cy="4369876"/>
          </a:xfrm>
          <a:prstGeom prst="rect">
            <a:avLst/>
          </a:prstGeom>
        </p:spPr>
      </p:pic>
      <p:sp>
        <p:nvSpPr>
          <p:cNvPr id="28" name="矩形 27"/>
          <p:cNvSpPr/>
          <p:nvPr/>
        </p:nvSpPr>
        <p:spPr>
          <a:xfrm>
            <a:off x="6147228" y="3014713"/>
            <a:ext cx="3380569" cy="1338828"/>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在训练过程中，我们可以看到输出的损失值在不断减小，证明我们的模型在</a:t>
            </a:r>
            <a:r>
              <a:rPr lang="zh-CN" altLang="en-US" dirty="0">
                <a:solidFill>
                  <a:srgbClr val="FF0000"/>
                </a:solidFill>
                <a:latin typeface="微软雅黑" panose="020B0503020204020204" pitchFamily="34" charset="-122"/>
                <a:ea typeface="微软雅黑" panose="020B0503020204020204" pitchFamily="34" charset="-122"/>
              </a:rPr>
              <a:t>不断收敛</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9" name="右箭头 28"/>
          <p:cNvSpPr/>
          <p:nvPr/>
        </p:nvSpPr>
        <p:spPr>
          <a:xfrm>
            <a:off x="5409199" y="3598776"/>
            <a:ext cx="326571" cy="326572"/>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6147228" y="3014713"/>
            <a:ext cx="3239589" cy="1497867"/>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852434" y="1864312"/>
            <a:ext cx="4286287" cy="4563417"/>
            <a:chOff x="852434" y="1864312"/>
            <a:chExt cx="4286287" cy="4563417"/>
          </a:xfrm>
        </p:grpSpPr>
        <p:pic>
          <p:nvPicPr>
            <p:cNvPr id="9" name="图片 8"/>
            <p:cNvPicPr>
              <a:picLocks noChangeAspect="1"/>
            </p:cNvPicPr>
            <p:nvPr/>
          </p:nvPicPr>
          <p:blipFill>
            <a:blip r:embed="rId7"/>
            <a:stretch>
              <a:fillRect/>
            </a:stretch>
          </p:blipFill>
          <p:spPr>
            <a:xfrm>
              <a:off x="852434" y="1923980"/>
              <a:ext cx="4286287" cy="4503749"/>
            </a:xfrm>
            <a:prstGeom prst="rect">
              <a:avLst/>
            </a:prstGeom>
          </p:spPr>
        </p:pic>
        <p:sp>
          <p:nvSpPr>
            <p:cNvPr id="8" name="矩形 7"/>
            <p:cNvSpPr/>
            <p:nvPr/>
          </p:nvSpPr>
          <p:spPr>
            <a:xfrm>
              <a:off x="852434" y="1864312"/>
              <a:ext cx="2100119" cy="2955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52434" y="3598776"/>
              <a:ext cx="2100119" cy="2955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代码实践</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2821559" cy="400110"/>
          </a:xfrm>
          <a:prstGeom prst="rect">
            <a:avLst/>
          </a:prstGeom>
          <a:noFill/>
        </p:spPr>
        <p:txBody>
          <a:bodyPr wrap="square" rtlCol="0">
            <a:spAutoFit/>
          </a:bodyPr>
          <a:lstStyle/>
          <a:p>
            <a:pPr algn="just"/>
            <a:r>
              <a:rPr lang="zh-CN" altLang="en-US" sz="2000" b="1" dirty="0" smtClean="0">
                <a:latin typeface="微软雅黑" panose="020B0503020204020204" pitchFamily="34" charset="-122"/>
                <a:ea typeface="微软雅黑" panose="020B0503020204020204" pitchFamily="34" charset="-122"/>
              </a:rPr>
              <a:t>实践流程</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761158" y="1416150"/>
            <a:ext cx="1915909" cy="458908"/>
          </a:xfrm>
          <a:prstGeom prst="rect">
            <a:avLst/>
          </a:prstGeom>
        </p:spPr>
        <p:txBody>
          <a:bodyPr wrap="none">
            <a:spAutoFit/>
          </a:bodyPr>
          <a:lstStyle/>
          <a:p>
            <a:pPr marL="342900" indent="-342900">
              <a:lnSpc>
                <a:spcPct val="150000"/>
              </a:lnSpc>
              <a:buFont typeface="Wingdings" panose="05000000000000000000" pitchFamily="2" charset="2"/>
              <a:buChar char="u"/>
            </a:pPr>
            <a:r>
              <a:rPr lang="zh-CN" altLang="en-US" dirty="0" smtClean="0">
                <a:solidFill>
                  <a:srgbClr val="CC0099"/>
                </a:solidFill>
                <a:latin typeface="微软雅黑" panose="020B0503020204020204" pitchFamily="34" charset="-122"/>
                <a:ea typeface="微软雅黑" panose="020B0503020204020204" pitchFamily="34" charset="-122"/>
              </a:rPr>
              <a:t>定义预测数据</a:t>
            </a:r>
            <a:endParaRPr lang="en-US" altLang="zh-CN" dirty="0">
              <a:solidFill>
                <a:srgbClr val="CC009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6"/>
          <a:stretch>
            <a:fillRect/>
          </a:stretch>
        </p:blipFill>
        <p:spPr>
          <a:xfrm>
            <a:off x="10649109" y="1351971"/>
            <a:ext cx="1219467" cy="4369876"/>
          </a:xfrm>
          <a:prstGeom prst="rect">
            <a:avLst/>
          </a:prstGeom>
        </p:spPr>
      </p:pic>
      <p:pic>
        <p:nvPicPr>
          <p:cNvPr id="5" name="图片 4"/>
          <p:cNvPicPr>
            <a:picLocks noChangeAspect="1"/>
          </p:cNvPicPr>
          <p:nvPr/>
        </p:nvPicPr>
        <p:blipFill>
          <a:blip r:embed="rId7"/>
          <a:stretch>
            <a:fillRect/>
          </a:stretch>
        </p:blipFill>
        <p:spPr>
          <a:xfrm>
            <a:off x="827361" y="1918031"/>
            <a:ext cx="6614733" cy="1226926"/>
          </a:xfrm>
          <a:prstGeom prst="rect">
            <a:avLst/>
          </a:prstGeom>
        </p:spPr>
      </p:pic>
      <p:sp>
        <p:nvSpPr>
          <p:cNvPr id="23" name="文本框 3"/>
          <p:cNvSpPr txBox="1"/>
          <p:nvPr/>
        </p:nvSpPr>
        <p:spPr>
          <a:xfrm>
            <a:off x="950139" y="4852590"/>
            <a:ext cx="1318943" cy="395605"/>
          </a:xfrm>
          <a:prstGeom prst="rect">
            <a:avLst/>
          </a:prstGeom>
          <a:solidFill>
            <a:srgbClr val="FFE9DA"/>
          </a:solidFill>
          <a:ln w="28575">
            <a:solidFill>
              <a:srgbClr val="17B9FF"/>
            </a:solidFill>
            <a:prstDash val="dash"/>
          </a:ln>
        </p:spPr>
        <p:txBody>
          <a:bodyPr wrap="square" rtlCol="0" anchor="t">
            <a:spAutoFit/>
          </a:bodyPr>
          <a:lstStyle/>
          <a:p>
            <a:pPr lvl="0" algn="l">
              <a:lnSpc>
                <a:spcPct val="90000"/>
              </a:lnSpc>
            </a:pPr>
            <a:r>
              <a:rPr lang="zh-CN" altLang="en-US" sz="2200" dirty="0" smtClean="0">
                <a:solidFill>
                  <a:srgbClr val="000000"/>
                </a:solidFill>
                <a:latin typeface="Times New Roman" panose="02020603050405020304" pitchFamily="18" charset="0"/>
                <a:ea typeface="微软雅黑" panose="020B0503020204020204" pitchFamily="34" charset="-122"/>
                <a:sym typeface="+mn-ea"/>
              </a:rPr>
              <a:t>输出结果</a:t>
            </a:r>
            <a:endParaRPr lang="zh-CN" altLang="en-US" sz="2200" dirty="0">
              <a:solidFill>
                <a:srgbClr val="000000"/>
              </a:solidFill>
              <a:latin typeface="Times New Roman" panose="02020603050405020304" pitchFamily="18" charset="0"/>
              <a:ea typeface="微软雅黑" panose="020B0503020204020204" pitchFamily="34" charset="-122"/>
              <a:sym typeface="+mn-ea"/>
            </a:endParaRPr>
          </a:p>
        </p:txBody>
      </p:sp>
      <p:pic>
        <p:nvPicPr>
          <p:cNvPr id="7" name="图片 6"/>
          <p:cNvPicPr>
            <a:picLocks noChangeAspect="1"/>
          </p:cNvPicPr>
          <p:nvPr/>
        </p:nvPicPr>
        <p:blipFill rotWithShape="1">
          <a:blip r:embed="rId8"/>
          <a:srcRect b="3053"/>
          <a:stretch>
            <a:fillRect/>
          </a:stretch>
        </p:blipFill>
        <p:spPr>
          <a:xfrm>
            <a:off x="2677067" y="4160909"/>
            <a:ext cx="7520873" cy="1778965"/>
          </a:xfrm>
          <a:prstGeom prst="rect">
            <a:avLst/>
          </a:prstGeom>
        </p:spPr>
      </p:pic>
      <p:sp>
        <p:nvSpPr>
          <p:cNvPr id="10" name="圆角矩形 9"/>
          <p:cNvSpPr/>
          <p:nvPr/>
        </p:nvSpPr>
        <p:spPr>
          <a:xfrm>
            <a:off x="5462016" y="3383280"/>
            <a:ext cx="975487" cy="457200"/>
          </a:xfrm>
          <a:prstGeom prst="roundRect">
            <a:avLst>
              <a:gd name="adj" fmla="val 30000"/>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真实值</a:t>
            </a:r>
            <a:endParaRPr lang="zh-CN" altLang="en-US" dirty="0"/>
          </a:p>
        </p:txBody>
      </p:sp>
      <p:sp>
        <p:nvSpPr>
          <p:cNvPr id="24" name="圆角矩形 23"/>
          <p:cNvSpPr/>
          <p:nvPr/>
        </p:nvSpPr>
        <p:spPr>
          <a:xfrm>
            <a:off x="5462016" y="6031703"/>
            <a:ext cx="975487" cy="457200"/>
          </a:xfrm>
          <a:prstGeom prst="roundRect">
            <a:avLst>
              <a:gd name="adj" fmla="val 30000"/>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smtClean="0"/>
              <a:t>真实值</a:t>
            </a:r>
            <a:endParaRPr lang="zh-CN" altLang="en-US" dirty="0"/>
          </a:p>
        </p:txBody>
      </p:sp>
      <p:cxnSp>
        <p:nvCxnSpPr>
          <p:cNvPr id="15" name="直接箭头连接符 14"/>
          <p:cNvCxnSpPr>
            <a:stCxn id="10" idx="2"/>
          </p:cNvCxnSpPr>
          <p:nvPr/>
        </p:nvCxnSpPr>
        <p:spPr>
          <a:xfrm flipH="1">
            <a:off x="4353951" y="3840480"/>
            <a:ext cx="1595809" cy="893298"/>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18" name="直接箭头连接符 17"/>
          <p:cNvCxnSpPr>
            <a:stCxn id="24" idx="0"/>
          </p:cNvCxnSpPr>
          <p:nvPr/>
        </p:nvCxnSpPr>
        <p:spPr>
          <a:xfrm flipH="1" flipV="1">
            <a:off x="5151855" y="5721847"/>
            <a:ext cx="797905" cy="309856"/>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8422A"/>
        </a:solidFill>
        <a:effectLst/>
      </p:bgPr>
    </p:bg>
    <p:spTree>
      <p:nvGrpSpPr>
        <p:cNvPr id="1" name=""/>
        <p:cNvGrpSpPr/>
        <p:nvPr/>
      </p:nvGrpSpPr>
      <p:grpSpPr>
        <a:xfrm>
          <a:off x="0" y="0"/>
          <a:ext cx="0" cy="0"/>
          <a:chOff x="0" y="0"/>
          <a:chExt cx="0" cy="0"/>
        </a:xfrm>
      </p:grpSpPr>
      <p:grpSp>
        <p:nvGrpSpPr>
          <p:cNvPr id="13" name="组合 12"/>
          <p:cNvGrpSpPr/>
          <p:nvPr/>
        </p:nvGrpSpPr>
        <p:grpSpPr>
          <a:xfrm>
            <a:off x="-1872053" y="475735"/>
            <a:ext cx="15005692" cy="5066095"/>
            <a:chOff x="-1872053" y="-19051"/>
            <a:chExt cx="15005692" cy="5066095"/>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786" r="12156" b="37144"/>
            <a:stretch>
              <a:fillRect/>
            </a:stretch>
          </p:blipFill>
          <p:spPr>
            <a:xfrm>
              <a:off x="-169407" y="2118213"/>
              <a:ext cx="13303046" cy="2928831"/>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32634" r="37155"/>
            <a:stretch>
              <a:fillRect/>
            </a:stretch>
          </p:blipFill>
          <p:spPr>
            <a:xfrm>
              <a:off x="9325200" y="-19051"/>
              <a:ext cx="2885850" cy="285223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1199221"/>
              <a:ext cx="3744106" cy="3452158"/>
            </a:xfrm>
            <a:prstGeom prst="rect">
              <a:avLst/>
            </a:prstGeom>
          </p:spPr>
        </p:pic>
      </p:grpSp>
      <p:sp>
        <p:nvSpPr>
          <p:cNvPr id="8" name="文本框 7"/>
          <p:cNvSpPr txBox="1"/>
          <p:nvPr/>
        </p:nvSpPr>
        <p:spPr>
          <a:xfrm>
            <a:off x="4464784" y="2259446"/>
            <a:ext cx="326243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rgbClr val="EEC88F"/>
                </a:solidFill>
                <a:effectLst/>
                <a:uLnTx/>
                <a:uFillTx/>
                <a:latin typeface="微软雅黑" panose="020B0503020204020204" pitchFamily="34" charset="-122"/>
                <a:ea typeface="微软雅黑" panose="020B0503020204020204" pitchFamily="34" charset="-122"/>
                <a:cs typeface="+mn-cs"/>
              </a:rPr>
              <a:t>谢谢观看</a:t>
            </a:r>
            <a:endParaRPr kumimoji="0" lang="zh-CN" altLang="en-US" sz="6000" b="1" i="0" u="none" strike="noStrike" kern="1200" cap="none" spc="0" normalizeH="0" baseline="0" noProof="0" dirty="0">
              <a:ln>
                <a:noFill/>
              </a:ln>
              <a:solidFill>
                <a:srgbClr val="EEC88F"/>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4772168" y="328527"/>
            <a:ext cx="2660725" cy="1126008"/>
            <a:chOff x="4772168" y="328527"/>
            <a:chExt cx="2660725" cy="1126008"/>
          </a:xfrm>
        </p:grpSpPr>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4772168" y="390460"/>
              <a:ext cx="999643" cy="1002142"/>
            </a:xfrm>
            <a:prstGeom prst="rect">
              <a:avLst/>
            </a:prstGeom>
          </p:spPr>
        </p:pic>
        <p:pic>
          <p:nvPicPr>
            <p:cNvPr id="14" name="图片 13"/>
            <p:cNvPicPr>
              <a:picLocks noChangeAspect="1"/>
            </p:cNvPicPr>
            <p:nvPr/>
          </p:nvPicPr>
          <p:blipFill>
            <a:blip r:embed="rId6" cstate="print">
              <a:extLst>
                <a:ext uri="{BEBA8EAE-BF5A-486C-A8C5-ECC9F3942E4B}">
                  <a14:imgProps xmlns:a14="http://schemas.microsoft.com/office/drawing/2010/main">
                    <a14:imgLayer r:embed="rId7">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5771811" y="328527"/>
              <a:ext cx="1661082" cy="1126008"/>
            </a:xfrm>
            <a:prstGeom prst="rect">
              <a:avLst/>
            </a:prstGeom>
          </p:spPr>
        </p:pic>
      </p:grpSp>
      <p:pic>
        <p:nvPicPr>
          <p:cNvPr id="17" name="图片 16"/>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0" y="5465136"/>
            <a:ext cx="12182168" cy="14296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5" name="矩形 14"/>
          <p:cNvSpPr/>
          <p:nvPr/>
        </p:nvSpPr>
        <p:spPr>
          <a:xfrm>
            <a:off x="752434" y="1466946"/>
            <a:ext cx="10967641" cy="1099468"/>
          </a:xfrm>
          <a:prstGeom prst="rect">
            <a:avLst/>
          </a:prstGeom>
        </p:spPr>
        <p:txBody>
          <a:bodyPr wrap="square">
            <a:spAutoFit/>
          </a:bodyPr>
          <a:lstStyle/>
          <a:p>
            <a:pPr marL="0" marR="0" lvl="0" indent="457200" algn="just" defTabSz="914400" rtl="0" eaLnBrk="1" fontAlgn="auto" latinLnBrk="0" hangingPunct="1">
              <a:lnSpc>
                <a:spcPct val="125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回归分析</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用于预测输入变量（自变量）和输出变量（因变量）之间的关系，特别是当输入变量的值发生变化时，输出变量值随之发生变化。直观来说回归问题等价于</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函数拟合</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，选择一条函数曲线使其很好地拟合已知数据且很好地预测未知数据。</a:t>
            </a:r>
            <a:r>
              <a:rPr lang="zh-CN" altLang="en-US" dirty="0">
                <a:solidFill>
                  <a:prstClr val="black"/>
                </a:solidFill>
                <a:latin typeface="微软雅黑" panose="020B0503020204020204" pitchFamily="34" charset="-122"/>
                <a:ea typeface="微软雅黑" panose="020B0503020204020204" pitchFamily="34" charset="-122"/>
              </a:rPr>
              <a:t>回归分析根据自变量个数可分为</a:t>
            </a:r>
            <a:r>
              <a:rPr lang="zh-CN" altLang="en-US" dirty="0">
                <a:solidFill>
                  <a:srgbClr val="00B0F0"/>
                </a:solidFill>
                <a:latin typeface="微软雅黑" panose="020B0503020204020204" pitchFamily="34" charset="-122"/>
                <a:ea typeface="微软雅黑" panose="020B0503020204020204" pitchFamily="34" charset="-122"/>
              </a:rPr>
              <a:t>一元回归分析</a:t>
            </a:r>
            <a:r>
              <a:rPr lang="zh-CN" altLang="en-US" dirty="0">
                <a:solidFill>
                  <a:prstClr val="black"/>
                </a:solidFill>
                <a:latin typeface="微软雅黑" panose="020B0503020204020204" pitchFamily="34" charset="-122"/>
                <a:ea typeface="微软雅黑" panose="020B0503020204020204" pitchFamily="34" charset="-122"/>
              </a:rPr>
              <a:t>与</a:t>
            </a:r>
            <a:r>
              <a:rPr lang="zh-CN" altLang="en-US" dirty="0">
                <a:solidFill>
                  <a:srgbClr val="00B0F0"/>
                </a:solidFill>
                <a:latin typeface="微软雅黑" panose="020B0503020204020204" pitchFamily="34" charset="-122"/>
                <a:ea typeface="微软雅黑" panose="020B0503020204020204" pitchFamily="34" charset="-122"/>
              </a:rPr>
              <a:t>多元回归分析</a:t>
            </a:r>
            <a:r>
              <a:rPr lang="zh-CN" altLang="en-US" dirty="0">
                <a:solidFill>
                  <a:prstClr val="black"/>
                </a:solidFill>
                <a:latin typeface="微软雅黑" panose="020B0503020204020204" pitchFamily="34" charset="-122"/>
                <a:ea typeface="微软雅黑" panose="020B0503020204020204" pitchFamily="34" charset="-122"/>
              </a:rPr>
              <a:t>。</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6" name="图片 25"/>
          <p:cNvPicPr>
            <a:picLocks noChangeAspect="1"/>
          </p:cNvPicPr>
          <p:nvPr/>
        </p:nvPicPr>
        <p:blipFill rotWithShape="1">
          <a:blip r:embed="rId6"/>
          <a:srcRect l="4138" t="4831" r="5534"/>
          <a:stretch>
            <a:fillRect/>
          </a:stretch>
        </p:blipFill>
        <p:spPr>
          <a:xfrm>
            <a:off x="4349190" y="3428999"/>
            <a:ext cx="3774128" cy="2147835"/>
          </a:xfrm>
          <a:prstGeom prst="rect">
            <a:avLst/>
          </a:prstGeom>
        </p:spPr>
      </p:pic>
      <p:pic>
        <p:nvPicPr>
          <p:cNvPr id="27" name="图片 26"/>
          <p:cNvPicPr>
            <a:picLocks noChangeAspect="1"/>
          </p:cNvPicPr>
          <p:nvPr/>
        </p:nvPicPr>
        <p:blipFill rotWithShape="1">
          <a:blip r:embed="rId7"/>
          <a:srcRect l="1888"/>
          <a:stretch>
            <a:fillRect/>
          </a:stretch>
        </p:blipFill>
        <p:spPr>
          <a:xfrm>
            <a:off x="636663" y="3429000"/>
            <a:ext cx="3484872" cy="2147836"/>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0409" y="3252642"/>
            <a:ext cx="3174928" cy="2491798"/>
          </a:xfrm>
          <a:prstGeom prst="rect">
            <a:avLst/>
          </a:prstGeom>
        </p:spPr>
      </p:pic>
      <p:sp>
        <p:nvSpPr>
          <p:cNvPr id="28" name="文本框 27"/>
          <p:cNvSpPr txBox="1"/>
          <p:nvPr/>
        </p:nvSpPr>
        <p:spPr>
          <a:xfrm>
            <a:off x="479425" y="951861"/>
            <a:ext cx="206299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回归问题</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2062991"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endParaRPr lang="zh-CN" altLang="en-US" sz="2000" b="1" dirty="0">
              <a:latin typeface="微软雅黑" panose="020B0503020204020204" pitchFamily="34" charset="-122"/>
              <a:ea typeface="微软雅黑" panose="020B0503020204020204" pitchFamily="34" charset="-122"/>
            </a:endParaRPr>
          </a:p>
        </p:txBody>
      </p:sp>
      <p:sp>
        <p:nvSpPr>
          <p:cNvPr id="16" name="圆角矩形 3"/>
          <p:cNvSpPr/>
          <p:nvPr/>
        </p:nvSpPr>
        <p:spPr>
          <a:xfrm>
            <a:off x="630867" y="2573489"/>
            <a:ext cx="5894070" cy="3916219"/>
          </a:xfrm>
          <a:prstGeom prst="roundRect">
            <a:avLst/>
          </a:prstGeom>
          <a:noFill/>
          <a:ln w="19050">
            <a:solidFill>
              <a:srgbClr val="7030A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 name="矩形 16"/>
          <p:cNvSpPr/>
          <p:nvPr/>
        </p:nvSpPr>
        <p:spPr>
          <a:xfrm>
            <a:off x="2203705" y="2347917"/>
            <a:ext cx="2846384" cy="437515"/>
          </a:xfrm>
          <a:prstGeom prst="rect">
            <a:avLst/>
          </a:prstGeom>
          <a:solidFill>
            <a:schemeClr val="accent4">
              <a:lumMod val="20000"/>
              <a:lumOff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rPr>
              <a:t>一元线性回归算法流程</a:t>
            </a:r>
            <a:endParaRPr kumimoji="0" lang="zh-CN" altLang="en-US" sz="1800" b="1" i="0" u="none" strike="noStrike" kern="1200" cap="none" spc="0" normalizeH="0" baseline="0" noProof="0" dirty="0">
              <a:ln>
                <a:noFill/>
              </a:ln>
              <a:solidFill>
                <a:srgbClr val="ED7D31">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752434" y="1413453"/>
            <a:ext cx="10725350" cy="874407"/>
          </a:xfrm>
          <a:prstGeom prst="rect">
            <a:avLst/>
          </a:prstGeom>
        </p:spPr>
        <p:txBody>
          <a:bodyPr wrap="square">
            <a:spAutoFit/>
          </a:bodyPr>
          <a:lstStyle/>
          <a:p>
            <a:pPr marL="0" marR="0" lvl="0" indent="45720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线性回归算法</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假设特征和结果满足线性关系。这就意味着可以将输入项分别乘以一些常量，再与偏置项相加得到输出。</a:t>
            </a:r>
            <a:r>
              <a:rPr lang="zh-CN" altLang="en-US" b="1" dirty="0">
                <a:solidFill>
                  <a:prstClr val="black"/>
                </a:solidFill>
                <a:latin typeface="微软雅黑" panose="020B0503020204020204" pitchFamily="34" charset="-122"/>
                <a:ea typeface="微软雅黑" panose="020B0503020204020204" pitchFamily="34" charset="-122"/>
              </a:rPr>
              <a:t>一元线性回归</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指的是分析只有一个自变量</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与因变量</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线性相关关系的方法。</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p:nvPicPr>
        <p:blipFill>
          <a:blip r:embed="rId6"/>
          <a:stretch>
            <a:fillRect/>
          </a:stretch>
        </p:blipFill>
        <p:spPr>
          <a:xfrm>
            <a:off x="7335494" y="2347917"/>
            <a:ext cx="2281813" cy="1783057"/>
          </a:xfrm>
          <a:prstGeom prst="rect">
            <a:avLst/>
          </a:prstGeom>
        </p:spPr>
      </p:pic>
      <p:sp>
        <p:nvSpPr>
          <p:cNvPr id="23" name="矩形 22"/>
          <p:cNvSpPr/>
          <p:nvPr/>
        </p:nvSpPr>
        <p:spPr>
          <a:xfrm>
            <a:off x="8928534" y="3541823"/>
            <a:ext cx="59503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面积</a:t>
            </a:r>
            <a:endParaRPr kumimoji="0" lang="zh-CN" altLang="en-US"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4" name="矩形 23"/>
          <p:cNvSpPr/>
          <p:nvPr/>
        </p:nvSpPr>
        <p:spPr>
          <a:xfrm>
            <a:off x="9839667" y="2853271"/>
            <a:ext cx="2062354"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以面积为</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轴，售价为</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轴建立房屋销售数据的特征空间表示图。</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矩形 24"/>
          <p:cNvSpPr/>
          <p:nvPr/>
        </p:nvSpPr>
        <p:spPr>
          <a:xfrm>
            <a:off x="6766763" y="2540029"/>
            <a:ext cx="59503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售价</a:t>
            </a:r>
            <a:endParaRPr kumimoji="0" lang="zh-CN" altLang="en-US"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26" name="图片 25"/>
          <p:cNvPicPr>
            <a:picLocks noChangeAspect="1"/>
          </p:cNvPicPr>
          <p:nvPr/>
        </p:nvPicPr>
        <p:blipFill>
          <a:blip r:embed="rId7"/>
          <a:stretch>
            <a:fillRect/>
          </a:stretch>
        </p:blipFill>
        <p:spPr>
          <a:xfrm>
            <a:off x="7335494" y="4423352"/>
            <a:ext cx="2325024" cy="1869606"/>
          </a:xfrm>
          <a:prstGeom prst="rect">
            <a:avLst/>
          </a:prstGeom>
        </p:spPr>
      </p:pic>
      <p:sp>
        <p:nvSpPr>
          <p:cNvPr id="27" name="矩形 26"/>
          <p:cNvSpPr/>
          <p:nvPr/>
        </p:nvSpPr>
        <p:spPr>
          <a:xfrm>
            <a:off x="9839667" y="4597915"/>
            <a:ext cx="2065362" cy="156966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用一条曲线去尽量准的拟合这些数据，然后如果有新的输入过来，我们可以在将曲线上这个点对应的值返回。</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p:nvPr/>
        </p:nvSpPr>
        <p:spPr>
          <a:xfrm>
            <a:off x="9035040" y="5838154"/>
            <a:ext cx="59503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面积</a:t>
            </a:r>
            <a:endParaRPr kumimoji="0" lang="zh-CN" altLang="en-US"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9" name="矩形 28"/>
          <p:cNvSpPr/>
          <p:nvPr/>
        </p:nvSpPr>
        <p:spPr>
          <a:xfrm>
            <a:off x="6781427" y="4841349"/>
            <a:ext cx="59503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售价</a:t>
            </a:r>
            <a:endParaRPr kumimoji="0" lang="zh-CN" altLang="en-US" sz="16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7" name="组合 6"/>
          <p:cNvGrpSpPr/>
          <p:nvPr/>
        </p:nvGrpSpPr>
        <p:grpSpPr>
          <a:xfrm>
            <a:off x="1032352" y="2920595"/>
            <a:ext cx="4872060" cy="3539430"/>
            <a:chOff x="1032352" y="2979835"/>
            <a:chExt cx="4872060" cy="3539430"/>
          </a:xfrm>
        </p:grpSpPr>
        <p:sp>
          <p:nvSpPr>
            <p:cNvPr id="15" name="文本框 14"/>
            <p:cNvSpPr txBox="1"/>
            <p:nvPr/>
          </p:nvSpPr>
          <p:spPr>
            <a:xfrm>
              <a:off x="1032352" y="2979835"/>
              <a:ext cx="4872060" cy="3539430"/>
            </a:xfrm>
            <a:prstGeom prst="rect">
              <a:avLst/>
            </a:prstGeom>
            <a:noFill/>
          </p:spPr>
          <p:txBody>
            <a:bodyPr wrap="square" rtlCol="0" anchor="t">
              <a:spAutoFit/>
            </a:bodyPr>
            <a:lstStyle/>
            <a:p>
              <a:pPr marL="457200" marR="0" lvl="0" indent="-457200" algn="l" defTabSz="914400" rtl="0" eaLnBrk="1" fontAlgn="auto" latinLnBrk="0" hangingPunct="1">
                <a:lnSpc>
                  <a:spcPct val="100000"/>
                </a:lnSpc>
                <a:spcBef>
                  <a:spcPts val="0"/>
                </a:spcBef>
                <a:spcAft>
                  <a:spcPts val="0"/>
                </a:spcAft>
                <a:buClrTx/>
                <a:buSzTx/>
                <a:buFont typeface="+mj-ea"/>
                <a:buAutoNum type="circleNumDbPlain"/>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选择拟合函数形式</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mj-ea"/>
                <a:buAutoNum type="circleNumDbPlain"/>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mj-ea"/>
                <a:buAutoNum type="circleNumDbPlain"/>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mj-ea"/>
                <a:buAutoNum type="circleNumDbPlain"/>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确定损失函数形式</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mj-ea"/>
                <a:buAutoNum type="circleNumDbPlain"/>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mj-ea"/>
                <a:buAutoNum type="circleNumDbPlain"/>
                <a:defRPr/>
              </a:pPr>
              <a:endParaRPr kumimoji="0"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mj-ea"/>
                <a:buAutoNum type="circleNumDbPlain"/>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mj-ea"/>
                <a:buAutoNum type="circleNumDbPlain"/>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训练算法，找到回归系数</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R="0" lvl="0" algn="l" defTabSz="914400" rtl="0" eaLnBrk="1" fontAlgn="auto" latinLnBrk="0" hangingPunct="1">
                <a:lnSpc>
                  <a:spcPct val="100000"/>
                </a:lnSpc>
                <a:spcBef>
                  <a:spcPts val="0"/>
                </a:spcBef>
                <a:spcAft>
                  <a:spcPts val="0"/>
                </a:spcAft>
                <a:buClrTx/>
                <a:buSzTx/>
                <a:defRPr/>
              </a:pPr>
              <a:endParaRPr kumimoji="0" lang="en-US" altLang="zh-CN" sz="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如最小二乘、梯度下降等</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mj-ea"/>
                <a:buAutoNum type="circleNumDbPlain" startAt="4"/>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使用算法进行数据预测</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0">
                <a:defRPr/>
              </a:pPr>
              <a:endParaRPr kumimoji="0" lang="en-US" altLang="zh-CN" sz="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y=10</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x + 3</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2" name="文本框 1"/>
                <p:cNvSpPr txBox="1"/>
                <p:nvPr/>
              </p:nvSpPr>
              <p:spPr>
                <a:xfrm>
                  <a:off x="3166985" y="3449872"/>
                  <a:ext cx="125983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0" smtClean="0">
                            <a:latin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θ</m:t>
                        </m:r>
                        <m:r>
                          <a:rPr lang="en-US" altLang="zh-CN" b="0" i="1" smtClean="0">
                            <a:latin typeface="Cambria Math" panose="02040503050406030204" pitchFamily="18" charset="0"/>
                            <a:ea typeface="Cambria Math" panose="02040503050406030204" pitchFamily="18" charset="0"/>
                          </a:rPr>
                          <m:t>𝑥</m:t>
                        </m:r>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3166985" y="3449872"/>
                  <a:ext cx="1259832" cy="369332"/>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101824" y="4104833"/>
                  <a:ext cx="3332515" cy="87690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zh-CN" altLang="en-US" i="1" smtClean="0">
                                    <a:latin typeface="Cambria Math" panose="02040503050406030204" pitchFamily="18" charset="0"/>
                                  </a:rPr>
                                  <m:t>𝜃</m:t>
                                </m:r>
                              </m:lim>
                            </m:limLow>
                          </m:fName>
                          <m:e>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m:rPr>
                                <m:sty m:val="p"/>
                              </m:rPr>
                              <a:rPr lang="en-US" altLang="zh-CN" i="1">
                                <a:latin typeface="Cambria Math" panose="02040503050406030204" pitchFamily="18" charset="0"/>
                              </a:rPr>
                              <m:t>N</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ℎ</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2101824" y="4104833"/>
                  <a:ext cx="3332515" cy="876907"/>
                </a:xfrm>
                <a:prstGeom prst="rect">
                  <a:avLst/>
                </a:prstGeom>
                <a:blipFill rotWithShape="1">
                  <a:blip r:embed="rId9"/>
                </a:blipFill>
              </p:spPr>
              <p:txBody>
                <a:bodyPr/>
                <a:lstStyle/>
                <a:p>
                  <a:r>
                    <a:rPr lang="zh-CN" altLang="en-US">
                      <a:noFill/>
                    </a:rPr>
                    <a:t> </a:t>
                  </a:r>
                </a:p>
              </p:txBody>
            </p:sp>
          </mc:Fallback>
        </mc:AlternateContent>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机器学习的一般流程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8" name="矩形 17"/>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1"/>
          <p:cNvSpPr/>
          <p:nvPr/>
        </p:nvSpPr>
        <p:spPr>
          <a:xfrm>
            <a:off x="3998245" y="1650620"/>
            <a:ext cx="3693160" cy="769620"/>
          </a:xfrm>
          <a:prstGeom prst="roundRect">
            <a:avLst/>
          </a:prstGeom>
          <a:solidFill>
            <a:srgbClr val="DF452B"/>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bg1"/>
                </a:solidFill>
                <a:latin typeface="微软雅黑" panose="020B0503020204020204" pitchFamily="34" charset="-122"/>
                <a:ea typeface="微软雅黑" panose="020B0503020204020204" pitchFamily="34" charset="-122"/>
                <a:sym typeface="+mn-ea"/>
              </a:rPr>
              <a:t>损失函数</a:t>
            </a:r>
            <a:endParaRPr lang="zh-CN" altLang="en-US" sz="2800" dirty="0">
              <a:solidFill>
                <a:schemeClr val="bg1"/>
              </a:solidFill>
              <a:latin typeface="微软雅黑" panose="020B0503020204020204" pitchFamily="34" charset="-122"/>
              <a:ea typeface="微软雅黑" panose="020B0503020204020204" pitchFamily="34" charset="-122"/>
              <a:sym typeface="+mn-ea"/>
            </a:endParaRPr>
          </a:p>
        </p:txBody>
      </p:sp>
      <p:sp>
        <p:nvSpPr>
          <p:cNvPr id="23" name="圆角矩形 11"/>
          <p:cNvSpPr/>
          <p:nvPr/>
        </p:nvSpPr>
        <p:spPr>
          <a:xfrm>
            <a:off x="1785397" y="3713735"/>
            <a:ext cx="36931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最小二乘法</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sp>
        <p:nvSpPr>
          <p:cNvPr id="26" name="下箭头 2"/>
          <p:cNvSpPr/>
          <p:nvPr/>
        </p:nvSpPr>
        <p:spPr>
          <a:xfrm rot="3600000">
            <a:off x="4724846" y="2605458"/>
            <a:ext cx="393700" cy="923058"/>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圆角矩形 11"/>
          <p:cNvSpPr/>
          <p:nvPr/>
        </p:nvSpPr>
        <p:spPr>
          <a:xfrm>
            <a:off x="6211095" y="3713735"/>
            <a:ext cx="36931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梯度下降</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sp>
        <p:nvSpPr>
          <p:cNvPr id="34" name="下箭头 2"/>
          <p:cNvSpPr/>
          <p:nvPr/>
        </p:nvSpPr>
        <p:spPr>
          <a:xfrm rot="18000000">
            <a:off x="6948069" y="2601611"/>
            <a:ext cx="393700" cy="923058"/>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3406775"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损失函数介绍</a:t>
            </a:r>
            <a:endParaRPr lang="zh-CN" altLang="en-US" sz="2000" b="1" dirty="0">
              <a:latin typeface="微软雅黑" panose="020B0503020204020204" pitchFamily="34" charset="-122"/>
              <a:ea typeface="微软雅黑" panose="020B0503020204020204" pitchFamily="34" charset="-122"/>
            </a:endParaRPr>
          </a:p>
        </p:txBody>
      </p:sp>
      <p:sp>
        <p:nvSpPr>
          <p:cNvPr id="12" name="矩形 11"/>
          <p:cNvSpPr/>
          <p:nvPr/>
        </p:nvSpPr>
        <p:spPr>
          <a:xfrm>
            <a:off x="1025443" y="1728592"/>
            <a:ext cx="10593705" cy="369332"/>
          </a:xfrm>
          <a:prstGeom prst="rect">
            <a:avLst/>
          </a:prstGeom>
        </p:spPr>
        <p:txBody>
          <a:bodyPr wrap="square" rtlCol="0" anchor="t">
            <a:spAutoFit/>
          </a:bodyPr>
          <a:lstStyle/>
          <a:p>
            <a:r>
              <a:rPr lang="zh-CN" altLang="en-US" b="1" dirty="0">
                <a:solidFill>
                  <a:prstClr val="black"/>
                </a:solidFill>
                <a:latin typeface="微软雅黑" panose="020B0503020204020204" pitchFamily="34" charset="-122"/>
                <a:ea typeface="微软雅黑" panose="020B0503020204020204" pitchFamily="34" charset="-122"/>
                <a:sym typeface="+mn-ea"/>
              </a:rPr>
              <a:t>平均绝对误差：</a:t>
            </a:r>
            <a:r>
              <a:rPr lang="zh-CN" altLang="en-US" dirty="0">
                <a:solidFill>
                  <a:prstClr val="black"/>
                </a:solidFill>
                <a:latin typeface="微软雅黑" panose="020B0503020204020204" pitchFamily="34" charset="-122"/>
                <a:ea typeface="微软雅黑" panose="020B0503020204020204" pitchFamily="34" charset="-122"/>
                <a:sym typeface="+mn-ea"/>
              </a:rPr>
              <a:t>平均绝对误差</a:t>
            </a:r>
            <a:r>
              <a:rPr lang="en-US" altLang="zh-CN" dirty="0">
                <a:solidFill>
                  <a:prstClr val="black"/>
                </a:solidFill>
                <a:latin typeface="微软雅黑" panose="020B0503020204020204" pitchFamily="34" charset="-122"/>
                <a:ea typeface="微软雅黑" panose="020B0503020204020204" pitchFamily="34" charset="-122"/>
                <a:sym typeface="+mn-ea"/>
              </a:rPr>
              <a:t>MAE</a:t>
            </a:r>
            <a:r>
              <a:rPr lang="zh-CN" altLang="en-US" dirty="0">
                <a:solidFill>
                  <a:prstClr val="black"/>
                </a:solidFill>
                <a:latin typeface="微软雅黑" panose="020B0503020204020204" pitchFamily="34" charset="-122"/>
                <a:ea typeface="微软雅黑" panose="020B0503020204020204" pitchFamily="34" charset="-122"/>
                <a:sym typeface="+mn-ea"/>
              </a:rPr>
              <a:t>（</a:t>
            </a:r>
            <a:r>
              <a:rPr lang="en-US" altLang="zh-CN" dirty="0">
                <a:solidFill>
                  <a:prstClr val="black"/>
                </a:solidFill>
                <a:latin typeface="微软雅黑" panose="020B0503020204020204" pitchFamily="34" charset="-122"/>
                <a:ea typeface="微软雅黑" panose="020B0503020204020204" pitchFamily="34" charset="-122"/>
                <a:sym typeface="+mn-ea"/>
              </a:rPr>
              <a:t>Mean Absolute Error</a:t>
            </a:r>
            <a:r>
              <a:rPr lang="zh-CN" altLang="en-US" dirty="0">
                <a:solidFill>
                  <a:prstClr val="black"/>
                </a:solidFill>
                <a:latin typeface="微软雅黑" panose="020B0503020204020204" pitchFamily="34" charset="-122"/>
                <a:ea typeface="微软雅黑" panose="020B0503020204020204" pitchFamily="34" charset="-122"/>
                <a:sym typeface="+mn-ea"/>
              </a:rPr>
              <a:t>）又被称为</a:t>
            </a:r>
            <a:r>
              <a:rPr lang="en-US" altLang="zh-CN" dirty="0">
                <a:solidFill>
                  <a:prstClr val="black"/>
                </a:solidFill>
                <a:latin typeface="微软雅黑" panose="020B0503020204020204" pitchFamily="34" charset="-122"/>
                <a:ea typeface="微软雅黑" panose="020B0503020204020204" pitchFamily="34" charset="-122"/>
                <a:sym typeface="+mn-ea"/>
              </a:rPr>
              <a:t>l1</a:t>
            </a:r>
            <a:r>
              <a:rPr lang="zh-CN" altLang="en-US" dirty="0">
                <a:solidFill>
                  <a:prstClr val="black"/>
                </a:solidFill>
                <a:latin typeface="微软雅黑" panose="020B0503020204020204" pitchFamily="34" charset="-122"/>
                <a:ea typeface="微软雅黑" panose="020B0503020204020204" pitchFamily="34" charset="-122"/>
                <a:sym typeface="+mn-ea"/>
              </a:rPr>
              <a:t>范数损失（</a:t>
            </a:r>
            <a:r>
              <a:rPr lang="en-US" altLang="zh-CN" dirty="0">
                <a:solidFill>
                  <a:prstClr val="black"/>
                </a:solidFill>
                <a:latin typeface="微软雅黑" panose="020B0503020204020204" pitchFamily="34" charset="-122"/>
                <a:ea typeface="微软雅黑" panose="020B0503020204020204" pitchFamily="34" charset="-122"/>
                <a:sym typeface="+mn-ea"/>
              </a:rPr>
              <a:t>l1-norm loss</a:t>
            </a:r>
            <a:r>
              <a:rPr lang="zh-CN" altLang="en-US" dirty="0">
                <a:solidFill>
                  <a:prstClr val="black"/>
                </a:solidFill>
                <a:latin typeface="微软雅黑" panose="020B0503020204020204" pitchFamily="34" charset="-122"/>
                <a:ea typeface="微软雅黑" panose="020B0503020204020204" pitchFamily="34" charset="-122"/>
                <a:sym typeface="+mn-ea"/>
              </a:rPr>
              <a:t>）</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p:pic>
        <p:nvPicPr>
          <p:cNvPr id="15" name="Picture 2"/>
          <p:cNvPicPr>
            <a:picLocks noChangeAspect="1" noChangeArrowheads="1"/>
          </p:cNvPicPr>
          <p:nvPr/>
        </p:nvPicPr>
        <p:blipFill>
          <a:blip r:embed="rId6"/>
          <a:srcRect/>
          <a:stretch>
            <a:fillRect/>
          </a:stretch>
        </p:blipFill>
        <p:spPr bwMode="auto">
          <a:xfrm>
            <a:off x="3994492" y="2312805"/>
            <a:ext cx="4203016" cy="790041"/>
          </a:xfrm>
          <a:prstGeom prst="rect">
            <a:avLst/>
          </a:prstGeom>
          <a:noFill/>
          <a:ln w="9525">
            <a:noFill/>
            <a:miter lim="800000"/>
            <a:headEnd/>
            <a:tailEnd/>
          </a:ln>
          <a:effectLst/>
        </p:spPr>
      </p:pic>
      <p:sp>
        <p:nvSpPr>
          <p:cNvPr id="16" name="矩形 15"/>
          <p:cNvSpPr/>
          <p:nvPr/>
        </p:nvSpPr>
        <p:spPr>
          <a:xfrm>
            <a:off x="1025443" y="3480835"/>
            <a:ext cx="10593705" cy="369332"/>
          </a:xfrm>
          <a:prstGeom prst="rect">
            <a:avLst/>
          </a:prstGeom>
        </p:spPr>
        <p:txBody>
          <a:bodyPr wrap="square" rtlCol="0" anchor="t">
            <a:spAutoFit/>
          </a:bodyPr>
          <a:lstStyle/>
          <a:p>
            <a:r>
              <a:rPr lang="zh-CN" altLang="en-US" b="1" dirty="0">
                <a:solidFill>
                  <a:prstClr val="black"/>
                </a:solidFill>
                <a:latin typeface="微软雅黑" panose="020B0503020204020204" pitchFamily="34" charset="-122"/>
                <a:ea typeface="微软雅黑" panose="020B0503020204020204" pitchFamily="34" charset="-122"/>
                <a:sym typeface="+mn-ea"/>
              </a:rPr>
              <a:t>平均平方误差：</a:t>
            </a:r>
            <a:r>
              <a:rPr lang="zh-CN" altLang="en-US" dirty="0">
                <a:solidFill>
                  <a:prstClr val="black"/>
                </a:solidFill>
                <a:latin typeface="微软雅黑" panose="020B0503020204020204" pitchFamily="34" charset="-122"/>
                <a:ea typeface="微软雅黑" panose="020B0503020204020204" pitchFamily="34" charset="-122"/>
                <a:sym typeface="+mn-ea"/>
              </a:rPr>
              <a:t>平均平方误差</a:t>
            </a:r>
            <a:r>
              <a:rPr lang="en-US" altLang="zh-CN" dirty="0">
                <a:solidFill>
                  <a:prstClr val="black"/>
                </a:solidFill>
                <a:latin typeface="微软雅黑" panose="020B0503020204020204" pitchFamily="34" charset="-122"/>
                <a:ea typeface="微软雅黑" panose="020B0503020204020204" pitchFamily="34" charset="-122"/>
                <a:sym typeface="+mn-ea"/>
              </a:rPr>
              <a:t>MSE</a:t>
            </a:r>
            <a:r>
              <a:rPr lang="zh-CN" altLang="en-US" dirty="0">
                <a:solidFill>
                  <a:prstClr val="black"/>
                </a:solidFill>
                <a:latin typeface="微软雅黑" panose="020B0503020204020204" pitchFamily="34" charset="-122"/>
                <a:ea typeface="微软雅黑" panose="020B0503020204020204" pitchFamily="34" charset="-122"/>
                <a:sym typeface="+mn-ea"/>
              </a:rPr>
              <a:t>（</a:t>
            </a:r>
            <a:r>
              <a:rPr lang="en-US" altLang="zh-CN" dirty="0">
                <a:solidFill>
                  <a:prstClr val="black"/>
                </a:solidFill>
                <a:latin typeface="微软雅黑" panose="020B0503020204020204" pitchFamily="34" charset="-122"/>
                <a:ea typeface="微软雅黑" panose="020B0503020204020204" pitchFamily="34" charset="-122"/>
                <a:sym typeface="+mn-ea"/>
              </a:rPr>
              <a:t>Mean Squared Error</a:t>
            </a:r>
            <a:r>
              <a:rPr lang="zh-CN" altLang="en-US" dirty="0">
                <a:solidFill>
                  <a:prstClr val="black"/>
                </a:solidFill>
                <a:latin typeface="微软雅黑" panose="020B0503020204020204" pitchFamily="34" charset="-122"/>
                <a:ea typeface="微软雅黑" panose="020B0503020204020204" pitchFamily="34" charset="-122"/>
                <a:sym typeface="+mn-ea"/>
              </a:rPr>
              <a:t>）又被称为</a:t>
            </a:r>
            <a:r>
              <a:rPr lang="en-US" altLang="zh-CN" dirty="0">
                <a:solidFill>
                  <a:prstClr val="black"/>
                </a:solidFill>
                <a:latin typeface="微软雅黑" panose="020B0503020204020204" pitchFamily="34" charset="-122"/>
                <a:ea typeface="微软雅黑" panose="020B0503020204020204" pitchFamily="34" charset="-122"/>
                <a:sym typeface="+mn-ea"/>
              </a:rPr>
              <a:t>l2</a:t>
            </a:r>
            <a:r>
              <a:rPr lang="zh-CN" altLang="en-US" dirty="0">
                <a:solidFill>
                  <a:prstClr val="black"/>
                </a:solidFill>
                <a:latin typeface="微软雅黑" panose="020B0503020204020204" pitchFamily="34" charset="-122"/>
                <a:ea typeface="微软雅黑" panose="020B0503020204020204" pitchFamily="34" charset="-122"/>
                <a:sym typeface="+mn-ea"/>
              </a:rPr>
              <a:t>范数损失（</a:t>
            </a:r>
            <a:r>
              <a:rPr lang="en-US" altLang="zh-CN" dirty="0">
                <a:solidFill>
                  <a:prstClr val="black"/>
                </a:solidFill>
                <a:latin typeface="微软雅黑" panose="020B0503020204020204" pitchFamily="34" charset="-122"/>
                <a:ea typeface="微软雅黑" panose="020B0503020204020204" pitchFamily="34" charset="-122"/>
                <a:sym typeface="+mn-ea"/>
              </a:rPr>
              <a:t>l2-norm loss</a:t>
            </a:r>
            <a:r>
              <a:rPr lang="zh-CN" altLang="en-US" dirty="0">
                <a:solidFill>
                  <a:prstClr val="black"/>
                </a:solidFill>
                <a:latin typeface="微软雅黑" panose="020B0503020204020204" pitchFamily="34" charset="-122"/>
                <a:ea typeface="微软雅黑" panose="020B0503020204020204" pitchFamily="34" charset="-122"/>
                <a:sym typeface="+mn-ea"/>
              </a:rPr>
              <a:t>）：</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p:pic>
        <p:nvPicPr>
          <p:cNvPr id="17" name="Picture 3"/>
          <p:cNvPicPr>
            <a:picLocks noChangeAspect="1" noChangeArrowheads="1"/>
          </p:cNvPicPr>
          <p:nvPr/>
        </p:nvPicPr>
        <p:blipFill>
          <a:blip r:embed="rId7"/>
          <a:srcRect/>
          <a:stretch>
            <a:fillRect/>
          </a:stretch>
        </p:blipFill>
        <p:spPr bwMode="auto">
          <a:xfrm>
            <a:off x="3917119" y="3850167"/>
            <a:ext cx="4357761" cy="884658"/>
          </a:xfrm>
          <a:prstGeom prst="rect">
            <a:avLst/>
          </a:prstGeom>
          <a:noFill/>
          <a:ln w="9525">
            <a:noFill/>
            <a:miter lim="800000"/>
            <a:headEnd/>
            <a:tailEnd/>
          </a:ln>
          <a:effectLst/>
        </p:spPr>
      </p:pic>
      <p:sp>
        <p:nvSpPr>
          <p:cNvPr id="22" name="矩形 21"/>
          <p:cNvSpPr/>
          <p:nvPr/>
        </p:nvSpPr>
        <p:spPr>
          <a:xfrm>
            <a:off x="1025443" y="5024327"/>
            <a:ext cx="7962421" cy="369332"/>
          </a:xfrm>
          <a:prstGeom prst="rect">
            <a:avLst/>
          </a:prstGeom>
        </p:spPr>
        <p:txBody>
          <a:bodyPr wrap="square" rtlCol="0" anchor="t">
            <a:spAutoFit/>
          </a:bodyPr>
          <a:lstStyle/>
          <a:p>
            <a:r>
              <a:rPr lang="zh-CN" altLang="en-US" b="1" dirty="0">
                <a:solidFill>
                  <a:prstClr val="black"/>
                </a:solidFill>
                <a:latin typeface="微软雅黑" panose="020B0503020204020204" pitchFamily="34" charset="-122"/>
                <a:ea typeface="微软雅黑" panose="020B0503020204020204" pitchFamily="34" charset="-122"/>
                <a:sym typeface="+mn-ea"/>
              </a:rPr>
              <a:t>均方根差</a:t>
            </a:r>
            <a:r>
              <a:rPr lang="en-US" altLang="zh-CN" b="1" dirty="0">
                <a:solidFill>
                  <a:prstClr val="black"/>
                </a:solidFill>
                <a:latin typeface="微软雅黑" panose="020B0503020204020204" pitchFamily="34" charset="-122"/>
                <a:ea typeface="微软雅黑" panose="020B0503020204020204" pitchFamily="34" charset="-122"/>
                <a:sym typeface="+mn-ea"/>
              </a:rPr>
              <a:t>RMSE</a:t>
            </a:r>
            <a:r>
              <a:rPr lang="zh-CN" altLang="en-US" b="1" dirty="0">
                <a:solidFill>
                  <a:prstClr val="black"/>
                </a:solidFill>
                <a:latin typeface="微软雅黑" panose="020B0503020204020204" pitchFamily="34" charset="-122"/>
                <a:ea typeface="微软雅黑" panose="020B0503020204020204" pitchFamily="34" charset="-122"/>
                <a:sym typeface="+mn-ea"/>
              </a:rPr>
              <a:t>：</a:t>
            </a:r>
            <a:r>
              <a:rPr lang="zh-CN" altLang="en-US" dirty="0">
                <a:solidFill>
                  <a:prstClr val="black"/>
                </a:solidFill>
                <a:latin typeface="微软雅黑" panose="020B0503020204020204" pitchFamily="34" charset="-122"/>
                <a:ea typeface="微软雅黑" panose="020B0503020204020204" pitchFamily="34" charset="-122"/>
                <a:sym typeface="+mn-ea"/>
              </a:rPr>
              <a:t>是</a:t>
            </a:r>
            <a:r>
              <a:rPr lang="en-US" altLang="zh-CN" dirty="0">
                <a:solidFill>
                  <a:prstClr val="black"/>
                </a:solidFill>
                <a:latin typeface="微软雅黑" panose="020B0503020204020204" pitchFamily="34" charset="-122"/>
                <a:ea typeface="微软雅黑" panose="020B0503020204020204" pitchFamily="34" charset="-122"/>
                <a:sym typeface="+mn-ea"/>
              </a:rPr>
              <a:t>MSE</a:t>
            </a:r>
            <a:r>
              <a:rPr lang="zh-CN" altLang="en-US" dirty="0">
                <a:solidFill>
                  <a:prstClr val="black"/>
                </a:solidFill>
                <a:latin typeface="微软雅黑" panose="020B0503020204020204" pitchFamily="34" charset="-122"/>
                <a:ea typeface="微软雅黑" panose="020B0503020204020204" pitchFamily="34" charset="-122"/>
                <a:sym typeface="+mn-ea"/>
              </a:rPr>
              <a:t>的算术平方根</a:t>
            </a:r>
            <a:endParaRPr lang="zh-CN" altLang="en-US" dirty="0">
              <a:solidFill>
                <a:prstClr val="black"/>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360187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954655"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机器学习的一般流程</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8" name="矩形 17"/>
          <p:cNvSpPr/>
          <p:nvPr/>
        </p:nvSpPr>
        <p:spPr>
          <a:xfrm>
            <a:off x="10207487" y="5679440"/>
            <a:ext cx="893583"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1"/>
          <p:cNvSpPr/>
          <p:nvPr/>
        </p:nvSpPr>
        <p:spPr>
          <a:xfrm>
            <a:off x="3998245" y="1650620"/>
            <a:ext cx="36931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tx1"/>
                </a:solidFill>
                <a:latin typeface="微软雅黑" panose="020B0503020204020204" pitchFamily="34" charset="-122"/>
                <a:ea typeface="微软雅黑" panose="020B0503020204020204" pitchFamily="34" charset="-122"/>
                <a:sym typeface="+mn-ea"/>
              </a:rPr>
              <a:t>损失函数</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sp>
        <p:nvSpPr>
          <p:cNvPr id="23" name="圆角矩形 11"/>
          <p:cNvSpPr/>
          <p:nvPr/>
        </p:nvSpPr>
        <p:spPr>
          <a:xfrm>
            <a:off x="1785397" y="3713735"/>
            <a:ext cx="3693160" cy="769620"/>
          </a:xfrm>
          <a:prstGeom prst="roundRect">
            <a:avLst/>
          </a:prstGeom>
          <a:solidFill>
            <a:srgbClr val="DF452B"/>
          </a:solid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sym typeface="+mn-ea"/>
              </a:rPr>
              <a:t>最小二乘法</a:t>
            </a:r>
            <a:endParaRPr lang="zh-CN" altLang="en-US" sz="2800" dirty="0">
              <a:solidFill>
                <a:schemeClr val="bg1"/>
              </a:solidFill>
              <a:latin typeface="微软雅黑" panose="020B0503020204020204" pitchFamily="34" charset="-122"/>
              <a:ea typeface="微软雅黑" panose="020B0503020204020204" pitchFamily="34" charset="-122"/>
              <a:sym typeface="+mn-ea"/>
            </a:endParaRPr>
          </a:p>
        </p:txBody>
      </p:sp>
      <p:sp>
        <p:nvSpPr>
          <p:cNvPr id="26" name="下箭头 2"/>
          <p:cNvSpPr/>
          <p:nvPr/>
        </p:nvSpPr>
        <p:spPr>
          <a:xfrm rot="3600000">
            <a:off x="4724846" y="2605458"/>
            <a:ext cx="393700" cy="923058"/>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圆角矩形 11"/>
          <p:cNvSpPr/>
          <p:nvPr/>
        </p:nvSpPr>
        <p:spPr>
          <a:xfrm>
            <a:off x="6211095" y="3713735"/>
            <a:ext cx="3693160" cy="769620"/>
          </a:xfrm>
          <a:prstGeom prst="roundRect">
            <a:avLst/>
          </a:prstGeom>
          <a:noFill/>
          <a:ln w="28575">
            <a:solidFill>
              <a:schemeClr val="tx1">
                <a:lumMod val="95000"/>
                <a:lumOff val="5000"/>
              </a:schemeClr>
            </a:solidFill>
          </a:ln>
        </p:spPr>
        <p:style>
          <a:lnRef idx="0">
            <a:schemeClr val="accent2"/>
          </a:lnRef>
          <a:fillRef idx="3">
            <a:schemeClr val="accent2"/>
          </a:fillRef>
          <a:effectRef idx="3">
            <a:schemeClr val="accent2"/>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2800" dirty="0">
                <a:solidFill>
                  <a:schemeClr val="tx1"/>
                </a:solidFill>
                <a:latin typeface="微软雅黑" panose="020B0503020204020204" pitchFamily="34" charset="-122"/>
                <a:ea typeface="微软雅黑" panose="020B0503020204020204" pitchFamily="34" charset="-122"/>
                <a:sym typeface="+mn-ea"/>
              </a:rPr>
              <a:t>梯度下降</a:t>
            </a:r>
            <a:endParaRPr lang="zh-CN" altLang="en-US" sz="2800" dirty="0">
              <a:solidFill>
                <a:schemeClr val="tx1"/>
              </a:solidFill>
              <a:latin typeface="微软雅黑" panose="020B0503020204020204" pitchFamily="34" charset="-122"/>
              <a:ea typeface="微软雅黑" panose="020B0503020204020204" pitchFamily="34" charset="-122"/>
              <a:sym typeface="+mn-ea"/>
            </a:endParaRPr>
          </a:p>
        </p:txBody>
      </p:sp>
      <p:sp>
        <p:nvSpPr>
          <p:cNvPr id="34" name="下箭头 2"/>
          <p:cNvSpPr/>
          <p:nvPr/>
        </p:nvSpPr>
        <p:spPr>
          <a:xfrm rot="18000000">
            <a:off x="6948069" y="2601611"/>
            <a:ext cx="393700" cy="923058"/>
          </a:xfrm>
          <a:prstGeom prst="downArrow">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线性回归</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79425" y="951861"/>
            <a:ext cx="4988687"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一元线性回归</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求解方式：最小二乘法原理</a:t>
            </a:r>
            <a:endParaRPr lang="zh-CN" altLang="en-US"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752434" y="1413453"/>
            <a:ext cx="10725350" cy="874407"/>
          </a:xfrm>
          <a:prstGeom prst="rect">
            <a:avLst/>
          </a:prstGeom>
        </p:spPr>
        <p:txBody>
          <a:bodyPr wrap="square">
            <a:spAutoFit/>
          </a:bodyPr>
          <a:lstStyle/>
          <a:p>
            <a:pPr lvl="0" indent="457200">
              <a:lnSpc>
                <a:spcPct val="150000"/>
              </a:lnSpc>
              <a:defRPr/>
            </a:pPr>
            <a:r>
              <a:rPr lang="zh-CN" altLang="en-US" b="1" dirty="0">
                <a:solidFill>
                  <a:prstClr val="black"/>
                </a:solidFill>
                <a:latin typeface="微软雅黑" panose="020B0503020204020204" pitchFamily="34" charset="-122"/>
                <a:ea typeface="微软雅黑" panose="020B0503020204020204" pitchFamily="34" charset="-122"/>
              </a:rPr>
              <a:t>最小二乘法</a:t>
            </a:r>
            <a:r>
              <a:rPr lang="zh-CN" altLang="en-US" dirty="0">
                <a:solidFill>
                  <a:prstClr val="black"/>
                </a:solidFill>
                <a:latin typeface="微软雅黑" panose="020B0503020204020204" pitchFamily="34" charset="-122"/>
                <a:ea typeface="微软雅黑" panose="020B0503020204020204" pitchFamily="34" charset="-122"/>
              </a:rPr>
              <a:t>是勒让德</a:t>
            </a:r>
            <a:r>
              <a:rPr lang="en-US" altLang="zh-CN" dirty="0">
                <a:solidFill>
                  <a:prstClr val="black"/>
                </a:solidFill>
                <a:latin typeface="微软雅黑" panose="020B0503020204020204" pitchFamily="34" charset="-122"/>
                <a:ea typeface="微软雅黑" panose="020B0503020204020204" pitchFamily="34" charset="-122"/>
              </a:rPr>
              <a:t>( A. M. Legendre)</a:t>
            </a:r>
            <a:r>
              <a:rPr lang="zh-CN" altLang="en-US" dirty="0">
                <a:solidFill>
                  <a:prstClr val="black"/>
                </a:solidFill>
                <a:latin typeface="微软雅黑" panose="020B0503020204020204" pitchFamily="34" charset="-122"/>
                <a:ea typeface="微软雅黑" panose="020B0503020204020204" pitchFamily="34" charset="-122"/>
              </a:rPr>
              <a:t>于</a:t>
            </a:r>
            <a:r>
              <a:rPr lang="en-US" altLang="zh-CN" dirty="0">
                <a:solidFill>
                  <a:prstClr val="black"/>
                </a:solidFill>
                <a:latin typeface="微软雅黑" panose="020B0503020204020204" pitchFamily="34" charset="-122"/>
                <a:ea typeface="微软雅黑" panose="020B0503020204020204" pitchFamily="34" charset="-122"/>
              </a:rPr>
              <a:t>1805</a:t>
            </a:r>
            <a:r>
              <a:rPr lang="zh-CN" altLang="en-US" dirty="0">
                <a:solidFill>
                  <a:prstClr val="black"/>
                </a:solidFill>
                <a:latin typeface="微软雅黑" panose="020B0503020204020204" pitchFamily="34" charset="-122"/>
                <a:ea typeface="微软雅黑" panose="020B0503020204020204" pitchFamily="34" charset="-122"/>
              </a:rPr>
              <a:t>年在其著作</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计算慧星轨道的新方法</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中提出的。它的主要思想就是求解未知参数，使得理论值与观测值之差（即误差，或者说残差）的平方和达到最小。</a:t>
            </a:r>
            <a:endParaRPr lang="zh-CN" altLang="en-US" dirty="0">
              <a:solidFill>
                <a:prstClr val="black"/>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文本框 15"/>
              <p:cNvSpPr txBox="1"/>
              <p:nvPr/>
            </p:nvSpPr>
            <p:spPr>
              <a:xfrm>
                <a:off x="4399446" y="2376099"/>
                <a:ext cx="3332515" cy="8712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min</m:t>
                              </m:r>
                            </m:e>
                            <m:lim>
                              <m:r>
                                <a:rPr lang="zh-CN" altLang="en-US" i="1" smtClean="0">
                                  <a:latin typeface="Cambria Math" panose="02040503050406030204" pitchFamily="18" charset="0"/>
                                </a:rPr>
                                <m:t>𝜃</m:t>
                              </m:r>
                            </m:lim>
                          </m:limLow>
                        </m:fName>
                        <m:e>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i="1">
                                  <a:latin typeface="Cambria Math" panose="02040503050406030204" pitchFamily="18" charset="0"/>
                                </a:rPr>
                                <m:t>ℎ</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e>
                      </m:nary>
                    </m:oMath>
                  </m:oMathPara>
                </a14:m>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4399446" y="2376099"/>
                <a:ext cx="3332515" cy="871264"/>
              </a:xfrm>
              <a:prstGeom prst="rect">
                <a:avLst/>
              </a:prstGeom>
              <a:blipFill rotWithShape="1">
                <a:blip r:embed="rId6"/>
                <a:stretch>
                  <a:fillRect l="-5" t="-65" r="6" b="70"/>
                </a:stretch>
              </a:blipFill>
            </p:spPr>
            <p:txBody>
              <a:bodyPr/>
              <a:lstStyle/>
              <a:p>
                <a:r>
                  <a:rPr lang="zh-CN" altLang="en-US">
                    <a:noFill/>
                  </a:rPr>
                  <a:t> </a:t>
                </a:r>
              </a:p>
            </p:txBody>
          </p:sp>
        </mc:Fallback>
      </mc:AlternateContent>
      <p:sp>
        <p:nvSpPr>
          <p:cNvPr id="17" name="文本框 16"/>
          <p:cNvSpPr txBox="1"/>
          <p:nvPr/>
        </p:nvSpPr>
        <p:spPr>
          <a:xfrm>
            <a:off x="9571933" y="3633070"/>
            <a:ext cx="2247138" cy="2247424"/>
          </a:xfrm>
          <a:prstGeom prst="roundRect">
            <a:avLst/>
          </a:prstGeom>
          <a:solidFill>
            <a:schemeClr val="accent4">
              <a:lumMod val="20000"/>
              <a:lumOff val="80000"/>
            </a:schemeClr>
          </a:solidFill>
        </p:spPr>
        <p:txBody>
          <a:bodyPr wrap="square">
            <a:spAutoFit/>
          </a:bodyPr>
          <a:lstStyle/>
          <a:p>
            <a:pPr algn="just"/>
            <a:r>
              <a:rPr lang="zh-CN" altLang="en-US" dirty="0">
                <a:solidFill>
                  <a:prstClr val="black"/>
                </a:solidFill>
                <a:latin typeface="微软雅黑" panose="020B0503020204020204" pitchFamily="34" charset="-122"/>
                <a:ea typeface="微软雅黑" panose="020B0503020204020204" pitchFamily="34" charset="-122"/>
              </a:rPr>
              <a:t>所谓最小二乘，其实也可以叫做最小平方和，其目的就是通过最小化误差的平方和，使得拟合对象无限接近目标对象。</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282" y="3247363"/>
            <a:ext cx="4025117" cy="3018838"/>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9631" y="3247363"/>
            <a:ext cx="4025117" cy="3018838"/>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1290,&quot;width&quot;:8760}"/>
</p:tagLst>
</file>

<file path=ppt/tags/tag2.xml><?xml version="1.0" encoding="utf-8"?>
<p:tagLst xmlns:p="http://schemas.openxmlformats.org/presentationml/2006/main">
  <p:tag name="KSO_WM_UNIT_PLACING_PICTURE_USER_VIEWPORT" val="{&quot;height&quot;:1290,&quot;width&quot;:8760}"/>
</p:tagLst>
</file>

<file path=ppt/tags/tag3.xml><?xml version="1.0" encoding="utf-8"?>
<p:tagLst xmlns:p="http://schemas.openxmlformats.org/presentationml/2006/main">
  <p:tag name="KSO_WPP_MARK_KEY" val="d317e93f-3a25-42d0-8ac2-e0263d1c99ef"/>
  <p:tag name="COMMONDATA" val="eyJoZGlkIjoiMjU2ZDQxNzEzMmJlODI0MTk0MTVmZmJlZGIxZTk2MT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6252</Words>
  <Application>WPS 演示</Application>
  <PresentationFormat>宽屏</PresentationFormat>
  <Paragraphs>600</Paragraphs>
  <Slides>39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39</vt:i4>
      </vt:variant>
    </vt:vector>
  </HeadingPairs>
  <TitlesOfParts>
    <vt:vector size="56" baseType="lpstr">
      <vt:lpstr>Arial</vt:lpstr>
      <vt:lpstr>宋体</vt:lpstr>
      <vt:lpstr>Wingdings</vt:lpstr>
      <vt:lpstr>微软雅黑</vt:lpstr>
      <vt:lpstr>Times New Roman</vt:lpstr>
      <vt:lpstr>等线</vt:lpstr>
      <vt:lpstr>等线</vt:lpstr>
      <vt:lpstr>Cambria Math</vt:lpstr>
      <vt:lpstr>-apple-system</vt:lpstr>
      <vt:lpstr>Segoe Print</vt:lpstr>
      <vt:lpstr>Arial Unicode MS</vt:lpstr>
      <vt:lpstr>等线 Light</vt:lpstr>
      <vt:lpstr>Calibri</vt:lpstr>
      <vt:lpstr>Wingdings</vt:lpstr>
      <vt:lpstr>华文楷体</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袁颖</dc:creator>
  <cp:lastModifiedBy>冯建周</cp:lastModifiedBy>
  <cp:revision>331</cp:revision>
  <dcterms:created xsi:type="dcterms:W3CDTF">2020-07-22T07:30:00Z</dcterms:created>
  <dcterms:modified xsi:type="dcterms:W3CDTF">2023-05-11T00:00:11Z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C660F092DC1A4FFCAD2B36FD1B92AC1C_13</vt:lpwstr>
  </property>
  <property fmtid="{D5CDD505-2E9C-101B-9397-08002B2CF9AE}" pid="3" name="KSOProductBuildVer">
    <vt:lpwstr>2052-11.1.0.14036</vt:lpwstr>
  </property>
</Properties>
</file>